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84" r:id="rId1"/>
  </p:sldMasterIdLst>
  <p:notesMasterIdLst>
    <p:notesMasterId r:id="rId32"/>
  </p:notesMasterIdLst>
  <p:handoutMasterIdLst>
    <p:handoutMasterId r:id="rId33"/>
  </p:handoutMasterIdLst>
  <p:sldIdLst>
    <p:sldId id="345" r:id="rId2"/>
    <p:sldId id="343" r:id="rId3"/>
    <p:sldId id="266" r:id="rId4"/>
    <p:sldId id="270" r:id="rId5"/>
    <p:sldId id="257" r:id="rId6"/>
    <p:sldId id="262" r:id="rId7"/>
    <p:sldId id="290" r:id="rId8"/>
    <p:sldId id="291" r:id="rId9"/>
    <p:sldId id="293" r:id="rId10"/>
    <p:sldId id="294" r:id="rId11"/>
    <p:sldId id="340" r:id="rId12"/>
    <p:sldId id="346" r:id="rId13"/>
    <p:sldId id="347" r:id="rId14"/>
    <p:sldId id="309" r:id="rId15"/>
    <p:sldId id="310" r:id="rId16"/>
    <p:sldId id="311" r:id="rId17"/>
    <p:sldId id="313" r:id="rId18"/>
    <p:sldId id="316" r:id="rId19"/>
    <p:sldId id="315" r:id="rId20"/>
    <p:sldId id="317" r:id="rId21"/>
    <p:sldId id="319" r:id="rId22"/>
    <p:sldId id="320" r:id="rId23"/>
    <p:sldId id="321" r:id="rId24"/>
    <p:sldId id="323" r:id="rId25"/>
    <p:sldId id="322" r:id="rId26"/>
    <p:sldId id="333" r:id="rId27"/>
    <p:sldId id="335" r:id="rId28"/>
    <p:sldId id="348" r:id="rId29"/>
    <p:sldId id="336" r:id="rId30"/>
    <p:sldId id="338" r:id="rId31"/>
  </p:sldIdLst>
  <p:sldSz cx="9144000" cy="6858000" type="letter"/>
  <p:notesSz cx="68580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33" autoAdjust="0"/>
  </p:normalViewPr>
  <p:slideViewPr>
    <p:cSldViewPr>
      <p:cViewPr varScale="1">
        <p:scale>
          <a:sx n="78" d="100"/>
          <a:sy n="78" d="100"/>
        </p:scale>
        <p:origin x="-90" y="-132"/>
      </p:cViewPr>
      <p:guideLst>
        <p:guide orient="horz" pos="2160"/>
        <p:guide pos="2880"/>
      </p:guideLst>
    </p:cSldViewPr>
  </p:slideViewPr>
  <p:outlineViewPr>
    <p:cViewPr>
      <p:scale>
        <a:sx n="33" d="100"/>
        <a:sy n="33" d="100"/>
      </p:scale>
      <p:origin x="0" y="3211"/>
    </p:cViewPr>
  </p:outlineViewPr>
  <p:notesTextViewPr>
    <p:cViewPr>
      <p:scale>
        <a:sx n="100" d="100"/>
        <a:sy n="100" d="100"/>
      </p:scale>
      <p:origin x="0" y="0"/>
    </p:cViewPr>
  </p:notesTextViewPr>
  <p:notesViewPr>
    <p:cSldViewPr>
      <p:cViewPr varScale="1">
        <p:scale>
          <a:sx n="44" d="100"/>
          <a:sy n="44" d="100"/>
        </p:scale>
        <p:origin x="-2117" y="-82"/>
      </p:cViewPr>
      <p:guideLst>
        <p:guide orient="horz" pos="2928"/>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image" Target="../media/image21.wmf"/><Relationship Id="rId7" Type="http://schemas.openxmlformats.org/officeDocument/2006/relationships/image" Target="../media/image25.wmf"/><Relationship Id="rId2" Type="http://schemas.openxmlformats.org/officeDocument/2006/relationships/image" Target="../media/image20.wmf"/><Relationship Id="rId1" Type="http://schemas.openxmlformats.org/officeDocument/2006/relationships/image" Target="../media/image19.wmf"/><Relationship Id="rId6" Type="http://schemas.openxmlformats.org/officeDocument/2006/relationships/image" Target="../media/image24.wmf"/><Relationship Id="rId5" Type="http://schemas.openxmlformats.org/officeDocument/2006/relationships/image" Target="../media/image23.wmf"/><Relationship Id="rId4" Type="http://schemas.openxmlformats.org/officeDocument/2006/relationships/image" Target="../media/image22.wmf"/><Relationship Id="rId9" Type="http://schemas.openxmlformats.org/officeDocument/2006/relationships/image" Target="../media/image2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f sldNum="0"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BF949678-136D-4D2D-A0DE-7C995E6D19B4}" type="slidenum">
              <a:rPr lang="en-US"/>
              <a:pPr>
                <a:defRPr/>
              </a:pPr>
              <a:t>‹#›</a:t>
            </a:fld>
            <a:endParaRPr lang="en-US" dirty="0"/>
          </a:p>
        </p:txBody>
      </p:sp>
    </p:spTree>
  </p:cSld>
  <p:clrMap bg1="lt1" tx1="dk1" bg2="lt2" tx2="dk2" accent1="accent1" accent2="accent2" accent3="accent3" accent4="accent4" accent5="accent5" accent6="accent6" hlink="hlink" folHlink="folHlink"/>
  <p:hf sldNum="0" hd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1268" name="Date Placeholder 4"/>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endParaRPr lang="en-US" dirty="0" smtClean="0"/>
          </a:p>
        </p:txBody>
      </p:sp>
      <p:sp>
        <p:nvSpPr>
          <p:cNvPr id="11269" name="Footer Placeholder 5"/>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4" name="Date Placeholder 3"/>
          <p:cNvSpPr>
            <a:spLocks noGrp="1"/>
          </p:cNvSpPr>
          <p:nvPr>
            <p:ph type="dt" sz="quarter" idx="1"/>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4" name="Date Placeholder 3"/>
          <p:cNvSpPr>
            <a:spLocks noGrp="1"/>
          </p:cNvSpPr>
          <p:nvPr>
            <p:ph type="dt" sz="quarter" idx="1"/>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4" name="Date Placeholder 3"/>
          <p:cNvSpPr>
            <a:spLocks noGrp="1"/>
          </p:cNvSpPr>
          <p:nvPr>
            <p:ph type="dt" sz="quarter" idx="1"/>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4" name="Date Placeholder 3"/>
          <p:cNvSpPr>
            <a:spLocks noGrp="1"/>
          </p:cNvSpPr>
          <p:nvPr>
            <p:ph type="dt" sz="quarter" idx="1"/>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4" name="Date Placeholder 3"/>
          <p:cNvSpPr>
            <a:spLocks noGrp="1"/>
          </p:cNvSpPr>
          <p:nvPr>
            <p:ph type="dt" sz="quarter" idx="1"/>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4" name="Date Placeholder 3"/>
          <p:cNvSpPr>
            <a:spLocks noGrp="1"/>
          </p:cNvSpPr>
          <p:nvPr>
            <p:ph type="dt" sz="quarter" idx="1"/>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4" name="Date Placeholder 3"/>
          <p:cNvSpPr>
            <a:spLocks noGrp="1"/>
          </p:cNvSpPr>
          <p:nvPr>
            <p:ph type="dt" sz="quarter" idx="1"/>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4" name="Date Placeholder 3"/>
          <p:cNvSpPr>
            <a:spLocks noGrp="1"/>
          </p:cNvSpPr>
          <p:nvPr>
            <p:ph type="dt" sz="quarter" idx="1"/>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1268" name="Date Placeholder 4"/>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endParaRPr lang="en-US" dirty="0" smtClean="0"/>
          </a:p>
        </p:txBody>
      </p:sp>
      <p:sp>
        <p:nvSpPr>
          <p:cNvPr id="11269" name="Footer Placeholder 5"/>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4" name="Date Placeholder 3"/>
          <p:cNvSpPr>
            <a:spLocks noGrp="1"/>
          </p:cNvSpPr>
          <p:nvPr>
            <p:ph type="dt" sz="quarter" idx="1"/>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4" name="Date Placeholder 3"/>
          <p:cNvSpPr>
            <a:spLocks noGrp="1"/>
          </p:cNvSpPr>
          <p:nvPr>
            <p:ph type="dt" sz="quarter" idx="1"/>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4" name="Date Placeholder 3"/>
          <p:cNvSpPr>
            <a:spLocks noGrp="1"/>
          </p:cNvSpPr>
          <p:nvPr>
            <p:ph type="dt" sz="quarter" idx="1"/>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4" name="Date Placeholder 3"/>
          <p:cNvSpPr>
            <a:spLocks noGrp="1"/>
          </p:cNvSpPr>
          <p:nvPr>
            <p:ph type="dt" sz="quarter" idx="1"/>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4" name="Date Placeholder 3"/>
          <p:cNvSpPr>
            <a:spLocks noGrp="1"/>
          </p:cNvSpPr>
          <p:nvPr>
            <p:ph type="dt" sz="quarter" idx="1"/>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4" name="Date Placeholder 3"/>
          <p:cNvSpPr>
            <a:spLocks noGrp="1"/>
          </p:cNvSpPr>
          <p:nvPr>
            <p:ph type="dt" sz="quarter" idx="1"/>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4" name="Date Placeholder 3"/>
          <p:cNvSpPr>
            <a:spLocks noGrp="1"/>
          </p:cNvSpPr>
          <p:nvPr>
            <p:ph type="dt" sz="quarter" idx="1"/>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4" name="Date Placeholder 3"/>
          <p:cNvSpPr>
            <a:spLocks noGrp="1"/>
          </p:cNvSpPr>
          <p:nvPr>
            <p:ph type="dt" sz="quarter" idx="1"/>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Date Placeholder 3"/>
          <p:cNvSpPr>
            <a:spLocks noGrp="1"/>
          </p:cNvSpPr>
          <p:nvPr>
            <p:ph type="dt" sz="quarter" idx="1"/>
          </p:nvPr>
        </p:nvSpPr>
        <p:spPr/>
        <p:txBody>
          <a:bodyPr/>
          <a:lstStyle/>
          <a:p>
            <a:pPr>
              <a:defRPr/>
            </a:pPr>
            <a:endParaRPr lang="en-US"/>
          </a:p>
        </p:txBody>
      </p:sp>
      <p:sp>
        <p:nvSpPr>
          <p:cNvPr id="5" name="Footer Placeholder 4"/>
          <p:cNvSpPr>
            <a:spLocks noGrp="1"/>
          </p:cNvSpPr>
          <p:nvPr>
            <p:ph type="ftr" sz="quarter" idx="4"/>
          </p:nvPr>
        </p:nvSpPr>
        <p:spPr/>
        <p:txBody>
          <a:bodyPr/>
          <a:lstStyle/>
          <a:p>
            <a:pPr>
              <a:defRPr/>
            </a:pP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1268" name="Date Placeholder 4"/>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endParaRPr lang="en-US" dirty="0" smtClean="0"/>
          </a:p>
        </p:txBody>
      </p:sp>
      <p:sp>
        <p:nvSpPr>
          <p:cNvPr id="11269" name="Footer Placeholder 5"/>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Date Placeholder 3"/>
          <p:cNvSpPr>
            <a:spLocks noGrp="1"/>
          </p:cNvSpPr>
          <p:nvPr>
            <p:ph type="dt" sz="quarter" idx="1"/>
          </p:nvPr>
        </p:nvSpPr>
        <p:spPr/>
        <p:txBody>
          <a:bodyPr/>
          <a:lstStyle/>
          <a:p>
            <a:pPr>
              <a:defRPr/>
            </a:pPr>
            <a:endParaRPr lang="en-US"/>
          </a:p>
        </p:txBody>
      </p:sp>
      <p:sp>
        <p:nvSpPr>
          <p:cNvPr id="5" name="Footer Placeholder 4"/>
          <p:cNvSpPr>
            <a:spLocks noGrp="1"/>
          </p:cNvSpPr>
          <p:nvPr>
            <p:ph type="ftr" sz="quarter" idx="4"/>
          </p:nvPr>
        </p:nvSpPr>
        <p:spPr/>
        <p:txBody>
          <a:bodyPr/>
          <a:lstStyle/>
          <a:p>
            <a:pPr>
              <a:defRPr/>
            </a:pP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1268" name="Date Placeholder 4"/>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endParaRPr lang="en-US" dirty="0" smtClean="0"/>
          </a:p>
        </p:txBody>
      </p:sp>
      <p:sp>
        <p:nvSpPr>
          <p:cNvPr id="11269" name="Footer Placeholder 5"/>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4" name="Date Placeholder 3"/>
          <p:cNvSpPr>
            <a:spLocks noGrp="1"/>
          </p:cNvSpPr>
          <p:nvPr>
            <p:ph type="dt" sz="quarter" idx="1"/>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4" name="Date Placeholder 3"/>
          <p:cNvSpPr>
            <a:spLocks noGrp="1"/>
          </p:cNvSpPr>
          <p:nvPr>
            <p:ph type="dt" sz="quarter" idx="1"/>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4" name="Date Placeholder 3"/>
          <p:cNvSpPr>
            <a:spLocks noGrp="1"/>
          </p:cNvSpPr>
          <p:nvPr>
            <p:ph type="dt" sz="quarter" idx="1"/>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24DC9ED-F104-4D9F-954A-7FE5AF038D5F}" type="datetime1">
              <a:rPr lang="en-US"/>
              <a:pPr>
                <a:defRPr/>
              </a:pPr>
              <a:t>10/7/2012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B2221C9-AD09-420C-A5BD-0BD3621C66BD}"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5A27FF9-EA94-46E6-8F0A-88DFA9C1BA72}" type="datetime1">
              <a:rPr lang="en-US"/>
              <a:pPr>
                <a:defRPr/>
              </a:pPr>
              <a:t>10/7/2012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73B05F2-B6CA-4AF9-8D35-3E6079172D18}"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558F106-3118-4CE9-9401-2D865EE22873}" type="datetime1">
              <a:rPr lang="en-US"/>
              <a:pPr>
                <a:defRPr/>
              </a:pPr>
              <a:t>10/7/2012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631200B-B843-46EE-9D14-B370E1000B64}"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94433AE-C8E3-438C-9E5E-A143485D0B61}" type="datetime1">
              <a:rPr lang="en-US"/>
              <a:pPr>
                <a:defRPr/>
              </a:pPr>
              <a:t>10/7/2012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595F04A-07CF-486E-9080-E26A8896EBAD}"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57B384C5-CE6E-4D2D-8FC2-6205BC8A1544}" type="datetime1">
              <a:rPr lang="en-US"/>
              <a:pPr>
                <a:defRPr/>
              </a:pPr>
              <a:t>10/7/2012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845D126-2AA1-470B-8833-66589CE1D6FB}"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2E8A13D-5136-4724-AAA4-32A0B8F8A3A1}" type="datetime1">
              <a:rPr lang="en-US"/>
              <a:pPr>
                <a:defRPr/>
              </a:pPr>
              <a:t>10/7/2012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E6EB992-72DA-4993-B3F7-5A882747CFE5}"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56061E6C-9805-4406-A5B6-F108512E819C}" type="datetime1">
              <a:rPr lang="en-US"/>
              <a:pPr>
                <a:defRPr/>
              </a:pPr>
              <a:t>10/7/2012</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351906C4-379D-427B-9986-6BF6D3CA6EA9}"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B71C9B6D-5042-409C-B36D-0672B7484A5A}" type="datetime1">
              <a:rPr lang="en-US"/>
              <a:pPr>
                <a:defRPr/>
              </a:pPr>
              <a:t>10/7/2012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A9F1B7DD-01B2-44EB-98BB-14406ACDEE9D}"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FD007FA-7A04-4087-83B7-62CE0AE6DF38}" type="datetime1">
              <a:rPr lang="en-US"/>
              <a:pPr>
                <a:defRPr/>
              </a:pPr>
              <a:t>10/7/2012</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DF26EE7-546E-4A2C-B8ED-E75E670A277D}"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919E3CF-F55A-445C-91DA-CFF7FF8D1D38}" type="datetime1">
              <a:rPr lang="en-US"/>
              <a:pPr>
                <a:defRPr/>
              </a:pPr>
              <a:t>10/7/2012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B24F5A6-A9A2-4048-ACF7-47AABBE925A6}"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C8E85FC-4B43-46F1-A034-8199CEC21732}" type="datetime1">
              <a:rPr lang="en-US"/>
              <a:pPr>
                <a:defRPr/>
              </a:pPr>
              <a:t>10/7/2012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9AE70FE-7968-45ED-89D5-BB080E47A538}"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31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331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55D59815-5B34-4F96-B371-B2F2ED6B9D3B}" type="datetime1">
              <a:rPr lang="en-US"/>
              <a:pPr>
                <a:defRPr/>
              </a:pPr>
              <a:t>10/7/2012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1CCC0DC2-5DEA-41F2-BCFB-E17F549DDB7E}"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wmf"/></Relationships>
</file>

<file path=ppt/slides/_rels/slide10.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openxmlformats.org/officeDocument/2006/relationships/image" Target="../media/image1.gi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14.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oleObject" Target="../embeddings/oleObject4.bin"/><Relationship Id="rId5" Type="http://schemas.openxmlformats.org/officeDocument/2006/relationships/oleObject" Target="../embeddings/oleObject3.bin"/><Relationship Id="rId4" Type="http://schemas.openxmlformats.org/officeDocument/2006/relationships/image" Target="../media/image1.gif"/></Relationships>
</file>

<file path=ppt/slides/_rels/slide17.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notesSlide" Target="../notesSlides/notesSlide18.xml"/><Relationship Id="rId7" Type="http://schemas.openxmlformats.org/officeDocument/2006/relationships/hyperlink" Target="http://www.ahima.org/" TargetMode="External"/><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hyperlink" Target="http://www.hhs.gov/ocr/hipaa" TargetMode="External"/><Relationship Id="rId5" Type="http://schemas.openxmlformats.org/officeDocument/2006/relationships/hyperlink" Target="http://www.aspe.hhs.gov/adminsimp" TargetMode="External"/><Relationship Id="rId4" Type="http://schemas.openxmlformats.org/officeDocument/2006/relationships/image" Target="../media/image1.gif"/><Relationship Id="rId9" Type="http://schemas.openxmlformats.org/officeDocument/2006/relationships/oleObject" Target="../embeddings/oleObject6.bin"/></Relationships>
</file>

<file path=ppt/slides/_rels/slide19.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1.gif"/><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oleObject" Target="../embeddings/oleObject9.bin"/><Relationship Id="rId5" Type="http://schemas.openxmlformats.org/officeDocument/2006/relationships/oleObject" Target="../embeddings/oleObject8.bin"/><Relationship Id="rId4" Type="http://schemas.openxmlformats.org/officeDocument/2006/relationships/oleObject" Target="../embeddings/oleObject7.bin"/></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vmlDrawing" Target="../drawings/vmlDrawing6.vml"/><Relationship Id="rId5" Type="http://schemas.openxmlformats.org/officeDocument/2006/relationships/oleObject" Target="../embeddings/oleObject10.bin"/><Relationship Id="rId4" Type="http://schemas.openxmlformats.org/officeDocument/2006/relationships/image" Target="../media/image1.gif"/></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vmlDrawing" Target="../drawings/vmlDrawing7.vml"/><Relationship Id="rId5" Type="http://schemas.openxmlformats.org/officeDocument/2006/relationships/image" Target="../media/image1.gif"/><Relationship Id="rId4" Type="http://schemas.openxmlformats.org/officeDocument/2006/relationships/oleObject" Target="../embeddings/oleObject11.bin"/></Relationships>
</file>

<file path=ppt/slides/_rels/slide2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24.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oleObject" Target="../embeddings/oleObject13.bin"/><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oleObject" Target="../embeddings/oleObject12.bin"/><Relationship Id="rId5" Type="http://schemas.openxmlformats.org/officeDocument/2006/relationships/hyperlink" Target="http://www.sunshinetherapyclub.com/" TargetMode="External"/><Relationship Id="rId4" Type="http://schemas.openxmlformats.org/officeDocument/2006/relationships/image" Target="../media/image1.gif"/></Relationships>
</file>

<file path=ppt/slides/_rels/slide26.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oleObject" Target="../embeddings/oleObject15.bin"/><Relationship Id="rId5" Type="http://schemas.openxmlformats.org/officeDocument/2006/relationships/oleObject" Target="../embeddings/oleObject14.bin"/><Relationship Id="rId4" Type="http://schemas.openxmlformats.org/officeDocument/2006/relationships/image" Target="../media/image1.gif"/></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oleObject" Target="../embeddings/oleObject19.bin"/><Relationship Id="rId13" Type="http://schemas.openxmlformats.org/officeDocument/2006/relationships/oleObject" Target="../embeddings/oleObject24.bin"/><Relationship Id="rId3" Type="http://schemas.openxmlformats.org/officeDocument/2006/relationships/notesSlide" Target="../notesSlides/notesSlide29.xml"/><Relationship Id="rId7" Type="http://schemas.openxmlformats.org/officeDocument/2006/relationships/oleObject" Target="../embeddings/oleObject18.bin"/><Relationship Id="rId12" Type="http://schemas.openxmlformats.org/officeDocument/2006/relationships/oleObject" Target="../embeddings/oleObject23.bin"/><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oleObject" Target="../embeddings/oleObject17.bin"/><Relationship Id="rId11" Type="http://schemas.openxmlformats.org/officeDocument/2006/relationships/oleObject" Target="../embeddings/oleObject22.bin"/><Relationship Id="rId5" Type="http://schemas.openxmlformats.org/officeDocument/2006/relationships/oleObject" Target="../embeddings/oleObject16.bin"/><Relationship Id="rId10" Type="http://schemas.openxmlformats.org/officeDocument/2006/relationships/oleObject" Target="../embeddings/oleObject21.bin"/><Relationship Id="rId4" Type="http://schemas.openxmlformats.org/officeDocument/2006/relationships/image" Target="../media/image1.gif"/><Relationship Id="rId9" Type="http://schemas.openxmlformats.org/officeDocument/2006/relationships/oleObject" Target="../embeddings/oleObject20.bin"/></Relationships>
</file>

<file path=ppt/slides/_rels/slide3.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28.wmf"/></Relationships>
</file>

<file path=ppt/slides/_rels/slide4.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hyperlink" Target="mailto:STARTDATES@SUNSHINETHERAPYCLUB.COM"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Documents and Settings\rita\Local Settings\Temporary Internet Files\Content.IE5\18ZWQGJN\MM900236472[1].gif"/>
          <p:cNvPicPr>
            <a:picLocks noChangeAspect="1" noChangeArrowheads="1" noCrop="1"/>
          </p:cNvPicPr>
          <p:nvPr/>
        </p:nvPicPr>
        <p:blipFill>
          <a:blip r:embed="rId3" cstate="print"/>
          <a:srcRect/>
          <a:stretch>
            <a:fillRect/>
          </a:stretch>
        </p:blipFill>
        <p:spPr bwMode="auto">
          <a:xfrm>
            <a:off x="7772400" y="381000"/>
            <a:ext cx="1066800" cy="990600"/>
          </a:xfrm>
          <a:prstGeom prst="rect">
            <a:avLst/>
          </a:prstGeom>
          <a:noFill/>
          <a:ln w="9525">
            <a:noFill/>
            <a:miter lim="800000"/>
            <a:headEnd/>
            <a:tailEnd/>
          </a:ln>
        </p:spPr>
      </p:pic>
      <p:sp>
        <p:nvSpPr>
          <p:cNvPr id="12291" name="Rectangle 3"/>
          <p:cNvSpPr>
            <a:spLocks noChangeArrowheads="1"/>
          </p:cNvSpPr>
          <p:nvPr/>
        </p:nvSpPr>
        <p:spPr bwMode="auto">
          <a:xfrm>
            <a:off x="0" y="2085975"/>
            <a:ext cx="9144000" cy="3355975"/>
          </a:xfrm>
          <a:prstGeom prst="rect">
            <a:avLst/>
          </a:prstGeom>
          <a:noFill/>
          <a:ln w="9525">
            <a:noFill/>
            <a:miter lim="800000"/>
            <a:headEnd/>
            <a:tailEnd/>
          </a:ln>
        </p:spPr>
        <p:txBody>
          <a:bodyPr anchor="ctr">
            <a:spAutoFit/>
          </a:bodyPr>
          <a:lstStyle/>
          <a:p>
            <a:pPr algn="ctr">
              <a:defRPr/>
            </a:pPr>
            <a:r>
              <a:rPr lang="en-US" sz="4400" b="1" dirty="0">
                <a:solidFill>
                  <a:schemeClr val="accent5">
                    <a:lumMod val="75000"/>
                  </a:schemeClr>
                </a:solidFill>
                <a:latin typeface="Comic Sans MS" pitchFamily="66" charset="0"/>
                <a:ea typeface="Calibri" pitchFamily="34" charset="0"/>
                <a:cs typeface="Times New Roman" pitchFamily="18" charset="0"/>
              </a:rPr>
              <a:t>STC Policies </a:t>
            </a:r>
          </a:p>
          <a:p>
            <a:pPr algn="ctr">
              <a:defRPr/>
            </a:pPr>
            <a:r>
              <a:rPr lang="en-US" sz="4400" b="1" dirty="0">
                <a:solidFill>
                  <a:schemeClr val="accent5">
                    <a:lumMod val="75000"/>
                  </a:schemeClr>
                </a:solidFill>
                <a:latin typeface="Comic Sans MS" pitchFamily="66" charset="0"/>
                <a:ea typeface="Calibri" pitchFamily="34" charset="0"/>
                <a:cs typeface="Times New Roman" pitchFamily="18" charset="0"/>
              </a:rPr>
              <a:t>&amp; </a:t>
            </a:r>
          </a:p>
          <a:p>
            <a:pPr algn="ctr">
              <a:defRPr/>
            </a:pPr>
            <a:r>
              <a:rPr lang="en-US" sz="4400" b="1" dirty="0">
                <a:solidFill>
                  <a:schemeClr val="accent5">
                    <a:lumMod val="75000"/>
                  </a:schemeClr>
                </a:solidFill>
                <a:latin typeface="Comic Sans MS" pitchFamily="66" charset="0"/>
                <a:ea typeface="Calibri" pitchFamily="34" charset="0"/>
                <a:cs typeface="Times New Roman" pitchFamily="18" charset="0"/>
              </a:rPr>
              <a:t>Procedures Module</a:t>
            </a:r>
          </a:p>
          <a:p>
            <a:pPr>
              <a:defRPr/>
            </a:pPr>
            <a:endParaRPr lang="en-US" sz="3200" dirty="0">
              <a:latin typeface="Comic Sans MS" pitchFamily="66" charset="0"/>
              <a:ea typeface="Calibri" pitchFamily="34" charset="0"/>
              <a:cs typeface="Times New Roman" pitchFamily="18" charset="0"/>
            </a:endParaRPr>
          </a:p>
          <a:p>
            <a:pPr eaLnBrk="0" hangingPunct="0">
              <a:defRPr/>
            </a:pPr>
            <a:endParaRPr lang="en-US" sz="2400" b="1" dirty="0">
              <a:latin typeface="Comic Sans MS" pitchFamily="66" charset="0"/>
              <a:ea typeface="Calibri" pitchFamily="34" charset="0"/>
              <a:cs typeface="Times New Roman" pitchFamily="18" charset="0"/>
            </a:endParaRPr>
          </a:p>
          <a:p>
            <a:pPr eaLnBrk="0" hangingPunct="0">
              <a:defRPr/>
            </a:pPr>
            <a:endParaRPr lang="en-US" sz="2400" dirty="0">
              <a:latin typeface="Comic Sans MS" pitchFamily="66" charset="0"/>
              <a:ea typeface="Calibri" pitchFamily="34" charset="0"/>
              <a:cs typeface="Times New Roman" pitchFamily="18" charset="0"/>
            </a:endParaRPr>
          </a:p>
        </p:txBody>
      </p:sp>
      <p:pic>
        <p:nvPicPr>
          <p:cNvPr id="14340" name="Picture 6" descr="C:\Documents and Settings\rita\Local Settings\Temporary Internet Files\Content.IE5\394E22TS\MC900039006[1].wmf"/>
          <p:cNvPicPr>
            <a:picLocks noChangeAspect="1" noChangeArrowheads="1"/>
          </p:cNvPicPr>
          <p:nvPr/>
        </p:nvPicPr>
        <p:blipFill>
          <a:blip r:embed="rId4" cstate="print"/>
          <a:srcRect/>
          <a:stretch>
            <a:fillRect/>
          </a:stretch>
        </p:blipFill>
        <p:spPr bwMode="auto">
          <a:xfrm rot="-995436">
            <a:off x="381000" y="4191000"/>
            <a:ext cx="2146300" cy="1982788"/>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lstStyle/>
          <a:p>
            <a:pPr>
              <a:defRPr/>
            </a:pPr>
            <a:fld id="{F6442FEC-15BC-43B7-858F-4F0566448CD0}" type="slidenum">
              <a:rPr lang="en-US" smtClean="0"/>
              <a:pPr>
                <a:defRPr/>
              </a:pPr>
              <a:t>0</a:t>
            </a:fld>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Documents and Settings\rita\Local Settings\Temporary Internet Files\Content.IE5\18ZWQGJN\MM900236472[1].gif"/>
          <p:cNvPicPr>
            <a:picLocks noChangeAspect="1" noChangeArrowheads="1" noCrop="1"/>
          </p:cNvPicPr>
          <p:nvPr/>
        </p:nvPicPr>
        <p:blipFill>
          <a:blip r:embed="rId3" cstate="print"/>
          <a:srcRect/>
          <a:stretch>
            <a:fillRect/>
          </a:stretch>
        </p:blipFill>
        <p:spPr bwMode="auto">
          <a:xfrm>
            <a:off x="7870825" y="141288"/>
            <a:ext cx="1066800" cy="990600"/>
          </a:xfrm>
          <a:prstGeom prst="rect">
            <a:avLst/>
          </a:prstGeom>
          <a:noFill/>
          <a:ln w="9525">
            <a:noFill/>
            <a:miter lim="800000"/>
            <a:headEnd/>
            <a:tailEnd/>
          </a:ln>
        </p:spPr>
      </p:pic>
      <p:sp>
        <p:nvSpPr>
          <p:cNvPr id="23555" name="Rectangle 1"/>
          <p:cNvSpPr>
            <a:spLocks noChangeArrowheads="1"/>
          </p:cNvSpPr>
          <p:nvPr/>
        </p:nvSpPr>
        <p:spPr bwMode="auto">
          <a:xfrm>
            <a:off x="152400" y="3836988"/>
            <a:ext cx="9144000" cy="1138237"/>
          </a:xfrm>
          <a:prstGeom prst="rect">
            <a:avLst/>
          </a:prstGeom>
          <a:noFill/>
          <a:ln w="9525">
            <a:noFill/>
            <a:miter lim="800000"/>
            <a:headEnd/>
            <a:tailEnd/>
          </a:ln>
        </p:spPr>
        <p:txBody>
          <a:bodyPr anchor="ctr">
            <a:spAutoFit/>
          </a:bodyPr>
          <a:lstStyle/>
          <a:p>
            <a:pPr eaLnBrk="0" hangingPunct="0"/>
            <a:endParaRPr lang="en-US" sz="1200" b="1" u="sng" dirty="0">
              <a:latin typeface="Calibri" pitchFamily="34" charset="0"/>
              <a:cs typeface="Times New Roman" pitchFamily="18" charset="0"/>
            </a:endParaRPr>
          </a:p>
          <a:p>
            <a:pPr eaLnBrk="0" hangingPunct="0"/>
            <a:endParaRPr lang="en-US" sz="2800" b="1" dirty="0">
              <a:latin typeface="Comic Sans MS" pitchFamily="66" charset="0"/>
              <a:cs typeface="Times New Roman" pitchFamily="18" charset="0"/>
            </a:endParaRPr>
          </a:p>
          <a:p>
            <a:pPr eaLnBrk="0" hangingPunct="0"/>
            <a:endParaRPr lang="en-US" sz="2800" b="1" dirty="0">
              <a:latin typeface="Comic Sans MS" pitchFamily="66" charset="0"/>
              <a:cs typeface="Times New Roman" pitchFamily="18" charset="0"/>
            </a:endParaRPr>
          </a:p>
        </p:txBody>
      </p:sp>
      <p:sp>
        <p:nvSpPr>
          <p:cNvPr id="23556" name="Rectangle 1"/>
          <p:cNvSpPr>
            <a:spLocks noChangeArrowheads="1"/>
          </p:cNvSpPr>
          <p:nvPr/>
        </p:nvSpPr>
        <p:spPr bwMode="auto">
          <a:xfrm>
            <a:off x="0" y="3716338"/>
            <a:ext cx="9144000" cy="339725"/>
          </a:xfrm>
          <a:prstGeom prst="rect">
            <a:avLst/>
          </a:prstGeom>
          <a:noFill/>
          <a:ln w="9525">
            <a:noFill/>
            <a:miter lim="800000"/>
            <a:headEnd/>
            <a:tailEnd/>
          </a:ln>
        </p:spPr>
        <p:txBody>
          <a:bodyPr anchor="ctr">
            <a:spAutoFit/>
          </a:bodyPr>
          <a:lstStyle/>
          <a:p>
            <a:pPr eaLnBrk="0" hangingPunct="0"/>
            <a:r>
              <a:rPr lang="en-US" sz="1600" dirty="0">
                <a:latin typeface="Comic Sans MS" pitchFamily="66" charset="0"/>
                <a:cs typeface="Times New Roman" pitchFamily="18" charset="0"/>
              </a:rPr>
              <a:t>	</a:t>
            </a:r>
            <a:endParaRPr lang="en-US" sz="1200" b="1" dirty="0">
              <a:latin typeface="Comic Sans MS" pitchFamily="66" charset="0"/>
            </a:endParaRPr>
          </a:p>
        </p:txBody>
      </p:sp>
      <p:sp>
        <p:nvSpPr>
          <p:cNvPr id="23557" name="Rectangle 4"/>
          <p:cNvSpPr>
            <a:spLocks noChangeArrowheads="1"/>
          </p:cNvSpPr>
          <p:nvPr/>
        </p:nvSpPr>
        <p:spPr bwMode="auto">
          <a:xfrm>
            <a:off x="152400" y="1487488"/>
            <a:ext cx="8991600" cy="3062287"/>
          </a:xfrm>
          <a:prstGeom prst="rect">
            <a:avLst/>
          </a:prstGeom>
          <a:noFill/>
          <a:ln w="9525">
            <a:noFill/>
            <a:miter lim="800000"/>
            <a:headEnd/>
            <a:tailEnd/>
          </a:ln>
        </p:spPr>
        <p:txBody>
          <a:bodyPr anchor="ctr">
            <a:spAutoFit/>
          </a:bodyPr>
          <a:lstStyle/>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endParaRPr lang="en-US" sz="2000" dirty="0">
              <a:latin typeface="Comic Sans MS" pitchFamily="66" charset="0"/>
            </a:endParaRPr>
          </a:p>
          <a:p>
            <a:endParaRPr lang="en-US" sz="2000" dirty="0">
              <a:latin typeface="Comic Sans MS" pitchFamily="66" charset="0"/>
            </a:endParaRPr>
          </a:p>
          <a:p>
            <a:pPr eaLnBrk="0" hangingPunct="0"/>
            <a:endParaRPr lang="en-US" sz="2000" dirty="0"/>
          </a:p>
          <a:p>
            <a:pPr eaLnBrk="0" hangingPunct="0"/>
            <a:endParaRPr lang="en-US" sz="1900" dirty="0">
              <a:latin typeface="Comic Sans MS" pitchFamily="66" charset="0"/>
              <a:cs typeface="Times New Roman" pitchFamily="18" charset="0"/>
            </a:endParaRPr>
          </a:p>
        </p:txBody>
      </p:sp>
      <p:sp>
        <p:nvSpPr>
          <p:cNvPr id="48134" name="Rectangle 1"/>
          <p:cNvSpPr>
            <a:spLocks noChangeArrowheads="1"/>
          </p:cNvSpPr>
          <p:nvPr/>
        </p:nvSpPr>
        <p:spPr bwMode="auto">
          <a:xfrm>
            <a:off x="0" y="762000"/>
            <a:ext cx="9144000" cy="5724644"/>
          </a:xfrm>
          <a:prstGeom prst="rect">
            <a:avLst/>
          </a:prstGeom>
          <a:noFill/>
          <a:ln w="9525">
            <a:noFill/>
            <a:miter lim="800000"/>
            <a:headEnd/>
            <a:tailEnd/>
          </a:ln>
        </p:spPr>
        <p:txBody>
          <a:bodyPr anchor="ctr">
            <a:spAutoFit/>
          </a:bodyPr>
          <a:lstStyle/>
          <a:p>
            <a:pPr algn="ctr">
              <a:defRPr/>
            </a:pPr>
            <a:r>
              <a:rPr lang="en-US" sz="2800" b="1" dirty="0">
                <a:solidFill>
                  <a:schemeClr val="accent5">
                    <a:lumMod val="75000"/>
                  </a:schemeClr>
                </a:solidFill>
                <a:latin typeface="Comic Sans MS" pitchFamily="66" charset="0"/>
              </a:rPr>
              <a:t>STC’s Rescheduled Visit Policy</a:t>
            </a:r>
            <a:endParaRPr lang="en-US" sz="2800" dirty="0">
              <a:solidFill>
                <a:schemeClr val="accent5">
                  <a:lumMod val="75000"/>
                </a:schemeClr>
              </a:solidFill>
              <a:latin typeface="Comic Sans MS" pitchFamily="66" charset="0"/>
            </a:endParaRPr>
          </a:p>
          <a:p>
            <a:pPr>
              <a:defRPr/>
            </a:pPr>
            <a:r>
              <a:rPr lang="en-US" dirty="0">
                <a:latin typeface="Comic Sans MS" pitchFamily="66" charset="0"/>
              </a:rPr>
              <a:t> </a:t>
            </a:r>
            <a:endParaRPr lang="en-US" sz="2000" dirty="0">
              <a:cs typeface="Arial" charset="0"/>
            </a:endParaRPr>
          </a:p>
          <a:p>
            <a:pPr>
              <a:buFont typeface="Arial" charset="0"/>
              <a:buChar char="•"/>
              <a:defRPr/>
            </a:pPr>
            <a:r>
              <a:rPr lang="en-US" sz="2000" dirty="0">
                <a:cs typeface="Arial" charset="0"/>
              </a:rPr>
              <a:t>The </a:t>
            </a:r>
            <a:r>
              <a:rPr lang="en-US" sz="2000" b="1" dirty="0">
                <a:cs typeface="Arial" charset="0"/>
              </a:rPr>
              <a:t>Rescheduled Visit</a:t>
            </a:r>
            <a:r>
              <a:rPr lang="en-US" sz="2000" dirty="0">
                <a:cs typeface="Arial" charset="0"/>
              </a:rPr>
              <a:t> cannot be rescheduled </a:t>
            </a:r>
            <a:r>
              <a:rPr lang="en-US" sz="2000" b="1" dirty="0">
                <a:cs typeface="Arial" charset="0"/>
              </a:rPr>
              <a:t>PRIOR</a:t>
            </a:r>
            <a:r>
              <a:rPr lang="en-US" sz="2000" dirty="0">
                <a:cs typeface="Arial" charset="0"/>
              </a:rPr>
              <a:t> to the missed visit</a:t>
            </a:r>
          </a:p>
          <a:p>
            <a:pPr>
              <a:buFont typeface="Arial" charset="0"/>
              <a:buChar char="•"/>
              <a:defRPr/>
            </a:pPr>
            <a:r>
              <a:rPr lang="en-US" sz="2000" dirty="0">
                <a:cs typeface="Arial" charset="0"/>
              </a:rPr>
              <a:t>The </a:t>
            </a:r>
            <a:r>
              <a:rPr lang="en-US" sz="2000" b="1" dirty="0">
                <a:cs typeface="Arial" charset="0"/>
              </a:rPr>
              <a:t>Rescheduled Visit</a:t>
            </a:r>
            <a:r>
              <a:rPr lang="en-US" sz="2000" dirty="0">
                <a:cs typeface="Arial" charset="0"/>
              </a:rPr>
              <a:t> must be for the same duration (time) that the regular visit was to occur  (if your regular visit is one hour, then your rescheduled visit must be for a one hour session) </a:t>
            </a:r>
          </a:p>
          <a:p>
            <a:pPr>
              <a:buFont typeface="Arial" charset="0"/>
              <a:buChar char="•"/>
              <a:defRPr/>
            </a:pPr>
            <a:r>
              <a:rPr lang="en-US" sz="2000" dirty="0">
                <a:cs typeface="Arial" charset="0"/>
              </a:rPr>
              <a:t>No Rescheduled Visits are to be done in smaller increments of time over several sessions.  The </a:t>
            </a:r>
            <a:r>
              <a:rPr lang="en-US" sz="2000" b="1" dirty="0">
                <a:cs typeface="Arial" charset="0"/>
              </a:rPr>
              <a:t>Rescheduled Visit</a:t>
            </a:r>
            <a:r>
              <a:rPr lang="en-US" sz="2000" dirty="0">
                <a:cs typeface="Arial" charset="0"/>
              </a:rPr>
              <a:t> must be completed in ONE session </a:t>
            </a:r>
          </a:p>
          <a:p>
            <a:pPr>
              <a:buFont typeface="Arial" charset="0"/>
              <a:buChar char="•"/>
              <a:defRPr/>
            </a:pPr>
            <a:r>
              <a:rPr lang="en-US" sz="2000" dirty="0">
                <a:cs typeface="Arial" charset="0"/>
              </a:rPr>
              <a:t>The </a:t>
            </a:r>
            <a:r>
              <a:rPr lang="en-US" sz="2000" b="1" dirty="0">
                <a:cs typeface="Arial" charset="0"/>
              </a:rPr>
              <a:t>Rescheduled Visit</a:t>
            </a:r>
            <a:r>
              <a:rPr lang="en-US" sz="2000" dirty="0">
                <a:cs typeface="Arial" charset="0"/>
              </a:rPr>
              <a:t> cannot be on the same day as a regular visit</a:t>
            </a:r>
          </a:p>
          <a:p>
            <a:pPr>
              <a:buFont typeface="Arial" charset="0"/>
              <a:buChar char="•"/>
              <a:defRPr/>
            </a:pPr>
            <a:r>
              <a:rPr lang="en-US" sz="2000" dirty="0">
                <a:cs typeface="Arial" charset="0"/>
              </a:rPr>
              <a:t>Clearly document that the visit is a </a:t>
            </a:r>
            <a:r>
              <a:rPr lang="en-US" sz="2000" b="1" dirty="0">
                <a:cs typeface="Arial" charset="0"/>
              </a:rPr>
              <a:t>Rescheduled Visit</a:t>
            </a:r>
            <a:r>
              <a:rPr lang="en-US" sz="2000" dirty="0">
                <a:cs typeface="Arial" charset="0"/>
              </a:rPr>
              <a:t> on the Session Note and document the date that the visit is rescheduled for</a:t>
            </a:r>
          </a:p>
          <a:p>
            <a:pPr>
              <a:defRPr/>
            </a:pPr>
            <a:r>
              <a:rPr lang="en-US" sz="2000" dirty="0">
                <a:cs typeface="Arial" charset="0"/>
              </a:rPr>
              <a:t> </a:t>
            </a:r>
          </a:p>
          <a:p>
            <a:pPr>
              <a:buFont typeface="Arial" pitchFamily="34" charset="0"/>
              <a:buChar char="•"/>
              <a:defRPr/>
            </a:pPr>
            <a:r>
              <a:rPr lang="en-US" sz="2000" dirty="0">
                <a:cs typeface="Arial" charset="0"/>
              </a:rPr>
              <a:t>You will not be paid for any Rescheduled Visits that are not in adherence to this policy.</a:t>
            </a:r>
          </a:p>
          <a:p>
            <a:pPr>
              <a:defRPr/>
            </a:pPr>
            <a:r>
              <a:rPr lang="en-US" sz="2000" dirty="0">
                <a:cs typeface="Arial" charset="0"/>
              </a:rPr>
              <a:t> </a:t>
            </a:r>
          </a:p>
          <a:p>
            <a:pPr>
              <a:buFont typeface="Arial" pitchFamily="34" charset="0"/>
              <a:buChar char="•"/>
              <a:defRPr/>
            </a:pPr>
            <a:r>
              <a:rPr lang="en-US" sz="2000" dirty="0">
                <a:solidFill>
                  <a:srgbClr val="FF0000"/>
                </a:solidFill>
                <a:cs typeface="Arial" charset="0"/>
              </a:rPr>
              <a:t>If you have any questions regarding this </a:t>
            </a:r>
            <a:r>
              <a:rPr lang="en-US" sz="2000" dirty="0" smtClean="0">
                <a:solidFill>
                  <a:srgbClr val="FF0000"/>
                </a:solidFill>
                <a:cs typeface="Arial" charset="0"/>
              </a:rPr>
              <a:t> policy contact your supervisor </a:t>
            </a:r>
            <a:r>
              <a:rPr lang="en-US" sz="2000" b="1" dirty="0" smtClean="0">
                <a:solidFill>
                  <a:srgbClr val="FF0000"/>
                </a:solidFill>
                <a:cs typeface="Arial" charset="0"/>
              </a:rPr>
              <a:t>before</a:t>
            </a:r>
            <a:r>
              <a:rPr lang="en-US" sz="2000" dirty="0" smtClean="0">
                <a:solidFill>
                  <a:srgbClr val="FF0000"/>
                </a:solidFill>
                <a:cs typeface="Arial" charset="0"/>
              </a:rPr>
              <a:t> rescheduling</a:t>
            </a:r>
            <a:endParaRPr lang="en-US" sz="2000" dirty="0">
              <a:solidFill>
                <a:srgbClr val="FF0000"/>
              </a:solidFill>
              <a:cs typeface="Arial" charset="0"/>
            </a:endParaRPr>
          </a:p>
          <a:p>
            <a:pPr eaLnBrk="0" hangingPunct="0">
              <a:defRPr/>
            </a:pPr>
            <a:endParaRPr lang="en-US" dirty="0">
              <a:latin typeface="Comic Sans MS" pitchFamily="66" charset="0"/>
            </a:endParaRPr>
          </a:p>
        </p:txBody>
      </p:sp>
      <p:sp>
        <p:nvSpPr>
          <p:cNvPr id="7" name="Slide Number Placeholder 6"/>
          <p:cNvSpPr>
            <a:spLocks noGrp="1"/>
          </p:cNvSpPr>
          <p:nvPr>
            <p:ph type="sldNum" sz="quarter" idx="12"/>
          </p:nvPr>
        </p:nvSpPr>
        <p:spPr/>
        <p:txBody>
          <a:bodyPr/>
          <a:lstStyle/>
          <a:p>
            <a:pPr>
              <a:defRPr/>
            </a:pPr>
            <a:fld id="{031A5738-EF36-4004-971C-B6A3E6B9F9AD}" type="slidenum">
              <a:rPr lang="en-US" smtClean="0"/>
              <a:pPr>
                <a:defRPr/>
              </a:pPr>
              <a:t>9</a:t>
            </a:fld>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2" descr="C:\Documents and Settings\rita\Local Settings\Temporary Internet Files\Content.IE5\18ZWQGJN\MM900236472[1].gif"/>
          <p:cNvPicPr>
            <a:picLocks noChangeAspect="1" noChangeArrowheads="1" noCrop="1"/>
          </p:cNvPicPr>
          <p:nvPr/>
        </p:nvPicPr>
        <p:blipFill>
          <a:blip r:embed="rId4" cstate="print"/>
          <a:srcRect/>
          <a:stretch>
            <a:fillRect/>
          </a:stretch>
        </p:blipFill>
        <p:spPr bwMode="auto">
          <a:xfrm>
            <a:off x="7870825" y="141288"/>
            <a:ext cx="1066800" cy="990600"/>
          </a:xfrm>
          <a:prstGeom prst="rect">
            <a:avLst/>
          </a:prstGeom>
          <a:noFill/>
          <a:ln w="9525">
            <a:noFill/>
            <a:miter lim="800000"/>
            <a:headEnd/>
            <a:tailEnd/>
          </a:ln>
        </p:spPr>
      </p:pic>
      <p:sp>
        <p:nvSpPr>
          <p:cNvPr id="1029" name="Rectangle 1"/>
          <p:cNvSpPr>
            <a:spLocks noChangeArrowheads="1"/>
          </p:cNvSpPr>
          <p:nvPr/>
        </p:nvSpPr>
        <p:spPr bwMode="auto">
          <a:xfrm>
            <a:off x="152400" y="3836988"/>
            <a:ext cx="9144000" cy="1138237"/>
          </a:xfrm>
          <a:prstGeom prst="rect">
            <a:avLst/>
          </a:prstGeom>
          <a:noFill/>
          <a:ln w="9525">
            <a:noFill/>
            <a:miter lim="800000"/>
            <a:headEnd/>
            <a:tailEnd/>
          </a:ln>
        </p:spPr>
        <p:txBody>
          <a:bodyPr anchor="ctr">
            <a:spAutoFit/>
          </a:bodyPr>
          <a:lstStyle/>
          <a:p>
            <a:pPr eaLnBrk="0" hangingPunct="0"/>
            <a:endParaRPr lang="en-US" sz="1200" b="1" u="sng" dirty="0">
              <a:latin typeface="Calibri" pitchFamily="34" charset="0"/>
              <a:cs typeface="Times New Roman" pitchFamily="18" charset="0"/>
            </a:endParaRPr>
          </a:p>
          <a:p>
            <a:pPr eaLnBrk="0" hangingPunct="0"/>
            <a:endParaRPr lang="en-US" sz="2800" b="1" dirty="0">
              <a:latin typeface="Comic Sans MS" pitchFamily="66" charset="0"/>
              <a:cs typeface="Times New Roman" pitchFamily="18" charset="0"/>
            </a:endParaRPr>
          </a:p>
          <a:p>
            <a:pPr eaLnBrk="0" hangingPunct="0"/>
            <a:endParaRPr lang="en-US" sz="2800" b="1" dirty="0">
              <a:latin typeface="Comic Sans MS" pitchFamily="66" charset="0"/>
              <a:cs typeface="Times New Roman" pitchFamily="18" charset="0"/>
            </a:endParaRPr>
          </a:p>
        </p:txBody>
      </p:sp>
      <p:sp>
        <p:nvSpPr>
          <p:cNvPr id="1030" name="Rectangle 1"/>
          <p:cNvSpPr>
            <a:spLocks noChangeArrowheads="1"/>
          </p:cNvSpPr>
          <p:nvPr/>
        </p:nvSpPr>
        <p:spPr bwMode="auto">
          <a:xfrm>
            <a:off x="0" y="3716338"/>
            <a:ext cx="9144000" cy="339725"/>
          </a:xfrm>
          <a:prstGeom prst="rect">
            <a:avLst/>
          </a:prstGeom>
          <a:noFill/>
          <a:ln w="9525">
            <a:noFill/>
            <a:miter lim="800000"/>
            <a:headEnd/>
            <a:tailEnd/>
          </a:ln>
        </p:spPr>
        <p:txBody>
          <a:bodyPr anchor="ctr">
            <a:spAutoFit/>
          </a:bodyPr>
          <a:lstStyle/>
          <a:p>
            <a:pPr eaLnBrk="0" hangingPunct="0"/>
            <a:r>
              <a:rPr lang="en-US" sz="1600" dirty="0">
                <a:latin typeface="Comic Sans MS" pitchFamily="66" charset="0"/>
                <a:cs typeface="Times New Roman" pitchFamily="18" charset="0"/>
              </a:rPr>
              <a:t>	</a:t>
            </a:r>
            <a:endParaRPr lang="en-US" sz="1200" b="1" dirty="0">
              <a:latin typeface="Comic Sans MS" pitchFamily="66" charset="0"/>
            </a:endParaRPr>
          </a:p>
        </p:txBody>
      </p:sp>
      <p:sp>
        <p:nvSpPr>
          <p:cNvPr id="1031" name="Rectangle 4"/>
          <p:cNvSpPr>
            <a:spLocks noChangeArrowheads="1"/>
          </p:cNvSpPr>
          <p:nvPr/>
        </p:nvSpPr>
        <p:spPr bwMode="auto">
          <a:xfrm>
            <a:off x="152400" y="1487488"/>
            <a:ext cx="8991600" cy="3062287"/>
          </a:xfrm>
          <a:prstGeom prst="rect">
            <a:avLst/>
          </a:prstGeom>
          <a:noFill/>
          <a:ln w="9525">
            <a:noFill/>
            <a:miter lim="800000"/>
            <a:headEnd/>
            <a:tailEnd/>
          </a:ln>
        </p:spPr>
        <p:txBody>
          <a:bodyPr anchor="ctr">
            <a:spAutoFit/>
          </a:bodyPr>
          <a:lstStyle/>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endParaRPr lang="en-US" sz="2000" dirty="0">
              <a:latin typeface="Comic Sans MS" pitchFamily="66" charset="0"/>
            </a:endParaRPr>
          </a:p>
          <a:p>
            <a:endParaRPr lang="en-US" sz="2000" dirty="0">
              <a:latin typeface="Comic Sans MS" pitchFamily="66" charset="0"/>
            </a:endParaRPr>
          </a:p>
          <a:p>
            <a:pPr eaLnBrk="0" hangingPunct="0"/>
            <a:endParaRPr lang="en-US" sz="2000" dirty="0"/>
          </a:p>
          <a:p>
            <a:pPr eaLnBrk="0" hangingPunct="0"/>
            <a:endParaRPr lang="en-US" sz="1900" dirty="0">
              <a:latin typeface="Comic Sans MS" pitchFamily="66" charset="0"/>
              <a:cs typeface="Times New Roman" pitchFamily="18" charset="0"/>
            </a:endParaRPr>
          </a:p>
        </p:txBody>
      </p:sp>
      <p:sp>
        <p:nvSpPr>
          <p:cNvPr id="1032" name="Rectangle 1"/>
          <p:cNvSpPr>
            <a:spLocks noChangeArrowheads="1"/>
          </p:cNvSpPr>
          <p:nvPr/>
        </p:nvSpPr>
        <p:spPr bwMode="auto">
          <a:xfrm>
            <a:off x="0" y="2724150"/>
            <a:ext cx="9144000" cy="1431925"/>
          </a:xfrm>
          <a:prstGeom prst="rect">
            <a:avLst/>
          </a:prstGeom>
          <a:noFill/>
          <a:ln w="9525">
            <a:noFill/>
            <a:miter lim="800000"/>
            <a:headEnd/>
            <a:tailEnd/>
          </a:ln>
        </p:spPr>
        <p:txBody>
          <a:bodyPr anchor="ctr">
            <a:spAutoFit/>
          </a:bodyPr>
          <a:lstStyle/>
          <a:p>
            <a:pPr algn="ctr"/>
            <a:endParaRPr lang="en-US" sz="2400" b="1" dirty="0">
              <a:latin typeface="Comic Sans MS" pitchFamily="66" charset="0"/>
            </a:endParaRPr>
          </a:p>
          <a:p>
            <a:endParaRPr lang="en-US" sz="2000" b="1" dirty="0">
              <a:latin typeface="Comic Sans MS" pitchFamily="66" charset="0"/>
            </a:endParaRPr>
          </a:p>
          <a:p>
            <a:endParaRPr lang="en-US" sz="1900" dirty="0">
              <a:latin typeface="Comic Sans MS" pitchFamily="66" charset="0"/>
            </a:endParaRPr>
          </a:p>
          <a:p>
            <a:pPr algn="ctr"/>
            <a:endParaRPr lang="en-US" sz="2400" b="1" dirty="0">
              <a:latin typeface="Comic Sans MS" pitchFamily="66" charset="0"/>
            </a:endParaRPr>
          </a:p>
        </p:txBody>
      </p:sp>
      <p:sp>
        <p:nvSpPr>
          <p:cNvPr id="7" name="TextBox 6"/>
          <p:cNvSpPr txBox="1"/>
          <p:nvPr/>
        </p:nvSpPr>
        <p:spPr>
          <a:xfrm>
            <a:off x="762000" y="533400"/>
            <a:ext cx="6705600" cy="523875"/>
          </a:xfrm>
          <a:prstGeom prst="rect">
            <a:avLst/>
          </a:prstGeom>
          <a:noFill/>
        </p:spPr>
        <p:txBody>
          <a:bodyPr>
            <a:spAutoFit/>
          </a:bodyPr>
          <a:lstStyle/>
          <a:p>
            <a:pPr algn="ctr">
              <a:defRPr/>
            </a:pPr>
            <a:r>
              <a:rPr lang="en-US" sz="2800" b="1" dirty="0" smtClean="0">
                <a:solidFill>
                  <a:schemeClr val="accent5">
                    <a:lumMod val="75000"/>
                  </a:schemeClr>
                </a:solidFill>
                <a:latin typeface="Comic Sans MS" pitchFamily="66" charset="0"/>
              </a:rPr>
              <a:t> </a:t>
            </a:r>
            <a:r>
              <a:rPr lang="en-US" sz="2800" b="1" dirty="0">
                <a:solidFill>
                  <a:schemeClr val="accent5">
                    <a:lumMod val="75000"/>
                  </a:schemeClr>
                </a:solidFill>
                <a:latin typeface="Comic Sans MS" pitchFamily="66" charset="0"/>
              </a:rPr>
              <a:t>ECO Data Reporting</a:t>
            </a:r>
          </a:p>
        </p:txBody>
      </p:sp>
      <p:sp>
        <p:nvSpPr>
          <p:cNvPr id="1034" name="Rectangle 1"/>
          <p:cNvSpPr>
            <a:spLocks noChangeArrowheads="1"/>
          </p:cNvSpPr>
          <p:nvPr/>
        </p:nvSpPr>
        <p:spPr bwMode="auto">
          <a:xfrm>
            <a:off x="0" y="1399654"/>
            <a:ext cx="9296400" cy="3847207"/>
          </a:xfrm>
          <a:prstGeom prst="rect">
            <a:avLst/>
          </a:prstGeom>
          <a:noFill/>
          <a:ln w="9525">
            <a:noFill/>
            <a:miter lim="800000"/>
            <a:headEnd/>
            <a:tailEnd/>
          </a:ln>
        </p:spPr>
        <p:txBody>
          <a:bodyPr wrap="square" anchor="ctr">
            <a:spAutoFit/>
          </a:bodyPr>
          <a:lstStyle/>
          <a:p>
            <a:pPr eaLnBrk="0" hangingPunct="0"/>
            <a:r>
              <a:rPr lang="en-US" sz="2400" b="1" dirty="0">
                <a:ea typeface="Calibri" pitchFamily="34" charset="0"/>
                <a:cs typeface="Times New Roman" pitchFamily="18" charset="0"/>
              </a:rPr>
              <a:t>I</a:t>
            </a:r>
            <a:r>
              <a:rPr lang="en-US" sz="2000" dirty="0">
                <a:ea typeface="Calibri" pitchFamily="34" charset="0"/>
                <a:cs typeface="Times New Roman" pitchFamily="18" charset="0"/>
              </a:rPr>
              <a:t>f you are </a:t>
            </a:r>
            <a:r>
              <a:rPr lang="en-US" sz="2000" dirty="0" smtClean="0">
                <a:ea typeface="Calibri" pitchFamily="34" charset="0"/>
                <a:cs typeface="Times New Roman" pitchFamily="18" charset="0"/>
              </a:rPr>
              <a:t>the SI or </a:t>
            </a:r>
            <a:r>
              <a:rPr lang="en-US" sz="2000" dirty="0">
                <a:ea typeface="Calibri" pitchFamily="34" charset="0"/>
                <a:cs typeface="Times New Roman" pitchFamily="18" charset="0"/>
              </a:rPr>
              <a:t>Primary Service Provider </a:t>
            </a:r>
            <a:r>
              <a:rPr lang="en-US" sz="2000" dirty="0" smtClean="0">
                <a:ea typeface="Calibri" pitchFamily="34" charset="0"/>
                <a:cs typeface="Times New Roman" pitchFamily="18" charset="0"/>
              </a:rPr>
              <a:t>(PSP) </a:t>
            </a:r>
            <a:r>
              <a:rPr lang="en-US" sz="2000" dirty="0">
                <a:ea typeface="Calibri" pitchFamily="34" charset="0"/>
                <a:cs typeface="Times New Roman" pitchFamily="18" charset="0"/>
              </a:rPr>
              <a:t>for a child you are providing service  </a:t>
            </a:r>
            <a:r>
              <a:rPr lang="en-US" sz="2000" dirty="0" smtClean="0">
                <a:ea typeface="Calibri" pitchFamily="34" charset="0"/>
                <a:cs typeface="Times New Roman" pitchFamily="18" charset="0"/>
              </a:rPr>
              <a:t>for:</a:t>
            </a:r>
            <a:endParaRPr lang="en-US" sz="2000" dirty="0">
              <a:ea typeface="Calibri" pitchFamily="34" charset="0"/>
              <a:cs typeface="Times New Roman" pitchFamily="18" charset="0"/>
            </a:endParaRPr>
          </a:p>
          <a:p>
            <a:pPr eaLnBrk="0" hangingPunct="0"/>
            <a:r>
              <a:rPr lang="en-US" sz="2000" dirty="0" smtClean="0">
                <a:ea typeface="Calibri" pitchFamily="34" charset="0"/>
                <a:cs typeface="Times New Roman" pitchFamily="18" charset="0"/>
              </a:rPr>
              <a:t> </a:t>
            </a:r>
          </a:p>
          <a:p>
            <a:pPr eaLnBrk="0" hangingPunct="0"/>
            <a:r>
              <a:rPr lang="en-US" sz="2000" dirty="0" smtClean="0">
                <a:ea typeface="Calibri" pitchFamily="34" charset="0"/>
                <a:cs typeface="Times New Roman" pitchFamily="18" charset="0"/>
              </a:rPr>
              <a:t>You must complete the </a:t>
            </a:r>
            <a:r>
              <a:rPr lang="en-US" sz="2000" dirty="0">
                <a:ea typeface="Calibri" pitchFamily="34" charset="0"/>
                <a:cs typeface="Times New Roman" pitchFamily="18" charset="0"/>
              </a:rPr>
              <a:t>ECO Data Reporting Form within 60 days of the child’s </a:t>
            </a:r>
            <a:r>
              <a:rPr lang="en-US" sz="2000" dirty="0" smtClean="0">
                <a:ea typeface="Calibri" pitchFamily="34" charset="0"/>
                <a:cs typeface="Times New Roman" pitchFamily="18" charset="0"/>
              </a:rPr>
              <a:t> entry /exit  </a:t>
            </a:r>
            <a:r>
              <a:rPr lang="en-US" sz="2000" dirty="0">
                <a:ea typeface="Calibri" pitchFamily="34" charset="0"/>
                <a:cs typeface="Times New Roman" pitchFamily="18" charset="0"/>
              </a:rPr>
              <a:t>and submit to </a:t>
            </a:r>
            <a:r>
              <a:rPr lang="en-US" sz="2000" dirty="0" smtClean="0">
                <a:ea typeface="Calibri" pitchFamily="34" charset="0"/>
                <a:cs typeface="Times New Roman" pitchFamily="18" charset="0"/>
              </a:rPr>
              <a:t>your supervisor. This data will be  entered  </a:t>
            </a:r>
            <a:r>
              <a:rPr lang="en-US" sz="2000" dirty="0">
                <a:ea typeface="Calibri" pitchFamily="34" charset="0"/>
                <a:cs typeface="Times New Roman" pitchFamily="18" charset="0"/>
              </a:rPr>
              <a:t>in the State’s data base.  </a:t>
            </a:r>
            <a:r>
              <a:rPr lang="en-US" sz="2000" dirty="0" smtClean="0">
                <a:ea typeface="Calibri" pitchFamily="34" charset="0"/>
                <a:cs typeface="Times New Roman" pitchFamily="18" charset="0"/>
              </a:rPr>
              <a:t>This is one way the state ensures that Early Intervention is a program that works.</a:t>
            </a:r>
            <a:endParaRPr lang="en-US" sz="2000" dirty="0">
              <a:ea typeface="Calibri" pitchFamily="34" charset="0"/>
              <a:cs typeface="Times New Roman" pitchFamily="18" charset="0"/>
            </a:endParaRPr>
          </a:p>
          <a:p>
            <a:pPr eaLnBrk="0" hangingPunct="0"/>
            <a:endParaRPr lang="en-US" sz="2000" dirty="0">
              <a:ea typeface="Calibri" pitchFamily="34" charset="0"/>
              <a:cs typeface="Times New Roman" pitchFamily="18" charset="0"/>
            </a:endParaRPr>
          </a:p>
          <a:p>
            <a:pPr eaLnBrk="0" hangingPunct="0"/>
            <a:r>
              <a:rPr lang="en-US" sz="2000" dirty="0" smtClean="0">
                <a:ea typeface="Calibri" pitchFamily="34" charset="0"/>
                <a:cs typeface="Times New Roman" pitchFamily="18" charset="0"/>
              </a:rPr>
              <a:t> Again, the </a:t>
            </a:r>
            <a:r>
              <a:rPr lang="en-US" sz="2000" dirty="0">
                <a:ea typeface="Calibri" pitchFamily="34" charset="0"/>
                <a:cs typeface="Times New Roman" pitchFamily="18" charset="0"/>
              </a:rPr>
              <a:t>ECO forms are completed by the child’s primary service provider, usually the Special Instructor.  If you are the child’s only provider, you must complete the profile and form.  </a:t>
            </a:r>
            <a:r>
              <a:rPr lang="en-US" sz="2000" dirty="0" smtClean="0">
                <a:ea typeface="Calibri" pitchFamily="34" charset="0"/>
                <a:cs typeface="Times New Roman" pitchFamily="18" charset="0"/>
              </a:rPr>
              <a:t>Unplanned exits are not reported on.</a:t>
            </a:r>
          </a:p>
          <a:p>
            <a:pPr eaLnBrk="0" hangingPunct="0"/>
            <a:r>
              <a:rPr lang="en-US" sz="2000" dirty="0" smtClean="0">
                <a:ea typeface="Calibri" pitchFamily="34" charset="0"/>
                <a:cs typeface="Times New Roman" pitchFamily="18" charset="0"/>
              </a:rPr>
              <a:t> If  you have any questions please contact  a superivsor. </a:t>
            </a:r>
            <a:endParaRPr lang="en-US" sz="2000" dirty="0">
              <a:ea typeface="Calibri" pitchFamily="34" charset="0"/>
              <a:cs typeface="Times New Roman" pitchFamily="18" charset="0"/>
            </a:endParaRPr>
          </a:p>
        </p:txBody>
      </p:sp>
      <p:sp>
        <p:nvSpPr>
          <p:cNvPr id="11" name="Slide Number Placeholder 10"/>
          <p:cNvSpPr>
            <a:spLocks noGrp="1"/>
          </p:cNvSpPr>
          <p:nvPr>
            <p:ph type="sldNum" sz="quarter" idx="12"/>
          </p:nvPr>
        </p:nvSpPr>
        <p:spPr/>
        <p:txBody>
          <a:bodyPr/>
          <a:lstStyle/>
          <a:p>
            <a:pPr>
              <a:defRPr/>
            </a:pPr>
            <a:fld id="{CFF535DB-44D2-4FF0-825B-DAB6419D6227}" type="slidenum">
              <a:rPr lang="en-US" smtClean="0"/>
              <a:pPr>
                <a:defRPr/>
              </a:pPr>
              <a:t>10</a:t>
            </a:fld>
            <a:endParaRPr lang="en-US" dirty="0"/>
          </a:p>
        </p:txBody>
      </p:sp>
      <p:graphicFrame>
        <p:nvGraphicFramePr>
          <p:cNvPr id="12" name="Object 11"/>
          <p:cNvGraphicFramePr>
            <a:graphicFrameLocks noChangeAspect="1"/>
          </p:cNvGraphicFramePr>
          <p:nvPr/>
        </p:nvGraphicFramePr>
        <p:xfrm>
          <a:off x="4038600" y="5486400"/>
          <a:ext cx="914400" cy="714375"/>
        </p:xfrm>
        <a:graphic>
          <a:graphicData uri="http://schemas.openxmlformats.org/presentationml/2006/ole">
            <p:oleObj spid="_x0000_s1029" name="Acrobat Document" showAsIcon="1" r:id="rId5" imgW="914400" imgH="714240" progId="AcroExch.Document.7">
              <p:embed/>
            </p:oleObj>
          </a:graphicData>
        </a:graphic>
      </p:graphicFrame>
      <p:sp>
        <p:nvSpPr>
          <p:cNvPr id="13" name="TextBox 12"/>
          <p:cNvSpPr txBox="1"/>
          <p:nvPr/>
        </p:nvSpPr>
        <p:spPr>
          <a:xfrm>
            <a:off x="3276600" y="5638800"/>
            <a:ext cx="685800" cy="415498"/>
          </a:xfrm>
          <a:prstGeom prst="rect">
            <a:avLst/>
          </a:prstGeom>
          <a:noFill/>
        </p:spPr>
        <p:txBody>
          <a:bodyPr wrap="square" rtlCol="0">
            <a:spAutoFit/>
          </a:bodyPr>
          <a:lstStyle/>
          <a:p>
            <a:r>
              <a:rPr lang="en-US" sz="1050" dirty="0" smtClean="0"/>
              <a:t>ECO FORMS</a:t>
            </a:r>
            <a:endParaRPr lang="en-US" sz="105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0DF26EE7-546E-4A2C-B8ED-E75E670A277D}" type="slidenum">
              <a:rPr lang="en-US" smtClean="0"/>
              <a:pPr>
                <a:defRPr/>
              </a:pPr>
              <a:t>11</a:t>
            </a:fld>
            <a:endParaRPr lang="en-US" dirty="0"/>
          </a:p>
        </p:txBody>
      </p:sp>
      <p:sp>
        <p:nvSpPr>
          <p:cNvPr id="7" name="TextBox 6"/>
          <p:cNvSpPr txBox="1"/>
          <p:nvPr/>
        </p:nvSpPr>
        <p:spPr>
          <a:xfrm>
            <a:off x="0" y="304800"/>
            <a:ext cx="8991600" cy="5909310"/>
          </a:xfrm>
          <a:prstGeom prst="rect">
            <a:avLst/>
          </a:prstGeom>
          <a:noFill/>
        </p:spPr>
        <p:txBody>
          <a:bodyPr wrap="square" rtlCol="0">
            <a:spAutoFit/>
          </a:bodyPr>
          <a:lstStyle/>
          <a:p>
            <a:r>
              <a:rPr lang="en-US" b="1" dirty="0" smtClean="0">
                <a:solidFill>
                  <a:schemeClr val="accent5">
                    <a:lumMod val="75000"/>
                  </a:schemeClr>
                </a:solidFill>
                <a:latin typeface="Comic Sans MS" pitchFamily="66" charset="0"/>
              </a:rPr>
              <a:t>        </a:t>
            </a:r>
            <a:r>
              <a:rPr lang="en-US" sz="2000" b="1" dirty="0" smtClean="0">
                <a:solidFill>
                  <a:schemeClr val="accent5">
                    <a:lumMod val="75000"/>
                  </a:schemeClr>
                </a:solidFill>
                <a:latin typeface="Comic Sans MS" pitchFamily="66" charset="0"/>
              </a:rPr>
              <a:t>EARLY INTERVENTION ANNUAL IFSP DEVELOPMENT</a:t>
            </a:r>
          </a:p>
          <a:p>
            <a:endParaRPr lang="en-US" b="1" dirty="0" smtClean="0">
              <a:solidFill>
                <a:schemeClr val="accent5">
                  <a:lumMod val="75000"/>
                </a:schemeClr>
              </a:solidFill>
              <a:latin typeface="Comic Sans MS" pitchFamily="66" charset="0"/>
            </a:endParaRPr>
          </a:p>
          <a:p>
            <a:endParaRPr lang="en-US" b="1" dirty="0" smtClean="0">
              <a:solidFill>
                <a:schemeClr val="accent5">
                  <a:lumMod val="75000"/>
                </a:schemeClr>
              </a:solidFill>
              <a:latin typeface="Comic Sans MS" pitchFamily="66" charset="0"/>
            </a:endParaRPr>
          </a:p>
          <a:p>
            <a:endParaRPr lang="en-US" b="1" dirty="0" smtClean="0">
              <a:solidFill>
                <a:schemeClr val="accent5">
                  <a:lumMod val="75000"/>
                </a:schemeClr>
              </a:solidFill>
              <a:latin typeface="Comic Sans MS" pitchFamily="66" charset="0"/>
            </a:endParaRPr>
          </a:p>
          <a:p>
            <a:endParaRPr lang="en-US" b="1" dirty="0" smtClean="0">
              <a:solidFill>
                <a:schemeClr val="accent5">
                  <a:lumMod val="75000"/>
                </a:schemeClr>
              </a:solidFill>
              <a:latin typeface="Comic Sans MS" pitchFamily="66" charset="0"/>
            </a:endParaRPr>
          </a:p>
          <a:p>
            <a:endParaRPr lang="en-US" b="1" dirty="0" smtClean="0">
              <a:solidFill>
                <a:schemeClr val="accent5">
                  <a:lumMod val="75000"/>
                </a:schemeClr>
              </a:solidFill>
              <a:latin typeface="Comic Sans MS" pitchFamily="66" charset="0"/>
            </a:endParaRPr>
          </a:p>
          <a:p>
            <a:endParaRPr lang="en-US" b="1" dirty="0" smtClean="0">
              <a:solidFill>
                <a:schemeClr val="accent5">
                  <a:lumMod val="75000"/>
                </a:schemeClr>
              </a:solidFill>
              <a:latin typeface="Comic Sans MS" pitchFamily="66" charset="0"/>
            </a:endParaRPr>
          </a:p>
          <a:p>
            <a:endParaRPr lang="en-US" b="1" dirty="0" smtClean="0">
              <a:solidFill>
                <a:schemeClr val="accent5">
                  <a:lumMod val="75000"/>
                </a:schemeClr>
              </a:solidFill>
              <a:latin typeface="Comic Sans MS" pitchFamily="66" charset="0"/>
            </a:endParaRPr>
          </a:p>
          <a:p>
            <a:endParaRPr lang="en-US" b="1" dirty="0" smtClean="0">
              <a:solidFill>
                <a:schemeClr val="accent5">
                  <a:lumMod val="75000"/>
                </a:schemeClr>
              </a:solidFill>
              <a:latin typeface="Comic Sans MS" pitchFamily="66" charset="0"/>
            </a:endParaRPr>
          </a:p>
          <a:p>
            <a:endParaRPr lang="en-US" b="1" dirty="0" smtClean="0">
              <a:solidFill>
                <a:schemeClr val="accent5">
                  <a:lumMod val="75000"/>
                </a:schemeClr>
              </a:solidFill>
              <a:latin typeface="Comic Sans MS" pitchFamily="66" charset="0"/>
            </a:endParaRPr>
          </a:p>
          <a:p>
            <a:endParaRPr lang="en-US" b="1" dirty="0" smtClean="0">
              <a:solidFill>
                <a:schemeClr val="accent5">
                  <a:lumMod val="75000"/>
                </a:schemeClr>
              </a:solidFill>
              <a:latin typeface="Comic Sans MS" pitchFamily="66" charset="0"/>
            </a:endParaRPr>
          </a:p>
          <a:p>
            <a:endParaRPr lang="en-US" b="1" dirty="0" smtClean="0">
              <a:solidFill>
                <a:schemeClr val="accent5">
                  <a:lumMod val="75000"/>
                </a:schemeClr>
              </a:solidFill>
              <a:latin typeface="Comic Sans MS" pitchFamily="66" charset="0"/>
            </a:endParaRPr>
          </a:p>
          <a:p>
            <a:endParaRPr lang="en-US" b="1" dirty="0" smtClean="0">
              <a:solidFill>
                <a:schemeClr val="accent5">
                  <a:lumMod val="75000"/>
                </a:schemeClr>
              </a:solidFill>
              <a:latin typeface="Comic Sans MS" pitchFamily="66" charset="0"/>
            </a:endParaRPr>
          </a:p>
          <a:p>
            <a:endParaRPr lang="en-US" b="1" dirty="0" smtClean="0">
              <a:solidFill>
                <a:schemeClr val="accent5">
                  <a:lumMod val="75000"/>
                </a:schemeClr>
              </a:solidFill>
              <a:latin typeface="Comic Sans MS" pitchFamily="66" charset="0"/>
            </a:endParaRPr>
          </a:p>
          <a:p>
            <a:endParaRPr lang="en-US" b="1" dirty="0" smtClean="0">
              <a:solidFill>
                <a:schemeClr val="accent5">
                  <a:lumMod val="75000"/>
                </a:schemeClr>
              </a:solidFill>
              <a:latin typeface="Comic Sans MS" pitchFamily="66" charset="0"/>
            </a:endParaRPr>
          </a:p>
          <a:p>
            <a:endParaRPr lang="en-US" b="1" dirty="0" smtClean="0">
              <a:solidFill>
                <a:schemeClr val="accent5">
                  <a:lumMod val="75000"/>
                </a:schemeClr>
              </a:solidFill>
              <a:latin typeface="Comic Sans MS" pitchFamily="66" charset="0"/>
            </a:endParaRPr>
          </a:p>
          <a:p>
            <a:endParaRPr lang="en-US" b="1" dirty="0" smtClean="0">
              <a:solidFill>
                <a:schemeClr val="accent5">
                  <a:lumMod val="75000"/>
                </a:schemeClr>
              </a:solidFill>
              <a:latin typeface="Comic Sans MS" pitchFamily="66" charset="0"/>
            </a:endParaRPr>
          </a:p>
          <a:p>
            <a:endParaRPr lang="en-US" b="1" dirty="0" smtClean="0">
              <a:solidFill>
                <a:schemeClr val="accent5">
                  <a:lumMod val="75000"/>
                </a:schemeClr>
              </a:solidFill>
              <a:latin typeface="Comic Sans MS" pitchFamily="66" charset="0"/>
            </a:endParaRPr>
          </a:p>
          <a:p>
            <a:endParaRPr lang="en-US" b="1" dirty="0" smtClean="0">
              <a:solidFill>
                <a:schemeClr val="accent5">
                  <a:lumMod val="75000"/>
                </a:schemeClr>
              </a:solidFill>
              <a:latin typeface="Comic Sans MS" pitchFamily="66" charset="0"/>
            </a:endParaRPr>
          </a:p>
          <a:p>
            <a:endParaRPr lang="en-US" b="1" dirty="0" smtClean="0">
              <a:solidFill>
                <a:schemeClr val="accent5">
                  <a:lumMod val="75000"/>
                </a:schemeClr>
              </a:solidFill>
              <a:latin typeface="Comic Sans MS" pitchFamily="66" charset="0"/>
            </a:endParaRPr>
          </a:p>
          <a:p>
            <a:endParaRPr lang="en-US" b="1" dirty="0">
              <a:solidFill>
                <a:schemeClr val="accent5">
                  <a:lumMod val="75000"/>
                </a:schemeClr>
              </a:solidFill>
              <a:latin typeface="Comic Sans MS" pitchFamily="66" charset="0"/>
            </a:endParaRPr>
          </a:p>
        </p:txBody>
      </p:sp>
      <p:sp>
        <p:nvSpPr>
          <p:cNvPr id="8" name="TextBox 7"/>
          <p:cNvSpPr txBox="1"/>
          <p:nvPr/>
        </p:nvSpPr>
        <p:spPr>
          <a:xfrm>
            <a:off x="304800" y="762000"/>
            <a:ext cx="8505736" cy="646331"/>
          </a:xfrm>
          <a:prstGeom prst="rect">
            <a:avLst/>
          </a:prstGeom>
          <a:noFill/>
        </p:spPr>
        <p:txBody>
          <a:bodyPr wrap="square" rtlCol="0">
            <a:spAutoFit/>
          </a:bodyPr>
          <a:lstStyle/>
          <a:p>
            <a:pPr>
              <a:buFont typeface="Arial" pitchFamily="34" charset="0"/>
              <a:buChar char="•"/>
            </a:pPr>
            <a:r>
              <a:rPr lang="en-US" dirty="0" smtClean="0"/>
              <a:t>ANNUAL IFSPs are due on the one year anniversary date of the initial IFSP</a:t>
            </a:r>
          </a:p>
          <a:p>
            <a:pPr>
              <a:buFont typeface="Arial" pitchFamily="34" charset="0"/>
              <a:buChar char="•"/>
            </a:pPr>
            <a:endParaRPr lang="en-US" dirty="0"/>
          </a:p>
        </p:txBody>
      </p:sp>
      <p:sp>
        <p:nvSpPr>
          <p:cNvPr id="9" name="TextBox 8"/>
          <p:cNvSpPr txBox="1"/>
          <p:nvPr/>
        </p:nvSpPr>
        <p:spPr>
          <a:xfrm>
            <a:off x="381000" y="1219200"/>
            <a:ext cx="7772400" cy="5632311"/>
          </a:xfrm>
          <a:prstGeom prst="rect">
            <a:avLst/>
          </a:prstGeom>
          <a:noFill/>
        </p:spPr>
        <p:txBody>
          <a:bodyPr wrap="square" rtlCol="0">
            <a:spAutoFit/>
          </a:bodyPr>
          <a:lstStyle/>
          <a:p>
            <a:pPr>
              <a:buFont typeface="Arial" pitchFamily="34" charset="0"/>
              <a:buChar char="•"/>
            </a:pPr>
            <a:r>
              <a:rPr lang="en-US" dirty="0" smtClean="0"/>
              <a:t>Usually the service coordinator will contact the providers and the family to arrange the Annual, but providers may initiate the communication</a:t>
            </a:r>
          </a:p>
          <a:p>
            <a:pPr>
              <a:buFont typeface="Arial" pitchFamily="34" charset="0"/>
              <a:buChar char="•"/>
            </a:pPr>
            <a:endParaRPr lang="en-US" dirty="0" smtClean="0"/>
          </a:p>
          <a:p>
            <a:pPr>
              <a:buFont typeface="Arial" pitchFamily="34" charset="0"/>
              <a:buChar char="•"/>
            </a:pPr>
            <a:r>
              <a:rPr lang="en-US" dirty="0" smtClean="0"/>
              <a:t>An objective assessment is required by all the providers on the team, which includes reporting age equivalents to determine eligibility</a:t>
            </a:r>
          </a:p>
          <a:p>
            <a:pPr>
              <a:buFont typeface="Arial" pitchFamily="34" charset="0"/>
              <a:buChar char="•"/>
            </a:pPr>
            <a:endParaRPr lang="en-US" dirty="0" smtClean="0"/>
          </a:p>
          <a:p>
            <a:pPr>
              <a:buFont typeface="Arial" pitchFamily="34" charset="0"/>
              <a:buChar char="•"/>
            </a:pPr>
            <a:r>
              <a:rPr lang="en-US" dirty="0" smtClean="0"/>
              <a:t>The tool used in all counties is the DAYC( Developmental Assessment Of Young Children)  										</a:t>
            </a:r>
          </a:p>
          <a:p>
            <a:pPr>
              <a:buFont typeface="Arial" pitchFamily="34" charset="0"/>
              <a:buChar char="•"/>
            </a:pPr>
            <a:r>
              <a:rPr lang="en-US" dirty="0" smtClean="0"/>
              <a:t>Specific disciplines complete specific areas development in the assessment, but you may be required to complete more than one developmental domain </a:t>
            </a:r>
          </a:p>
          <a:p>
            <a:pPr>
              <a:buFont typeface="Arial" pitchFamily="34" charset="0"/>
              <a:buChar char="•"/>
            </a:pPr>
            <a:endParaRPr lang="en-US" dirty="0" smtClean="0"/>
          </a:p>
          <a:p>
            <a:pPr>
              <a:buFont typeface="Arial" pitchFamily="34" charset="0"/>
              <a:buChar char="•"/>
            </a:pPr>
            <a:r>
              <a:rPr lang="en-US" dirty="0" smtClean="0"/>
              <a:t>If you have an annual coming up and need assistance, notify your </a:t>
            </a:r>
          </a:p>
          <a:p>
            <a:r>
              <a:rPr lang="en-US" dirty="0" smtClean="0"/>
              <a:t>supervisor</a:t>
            </a:r>
          </a:p>
          <a:p>
            <a:endParaRPr lang="en-US" dirty="0" smtClean="0"/>
          </a:p>
          <a:p>
            <a:pPr>
              <a:buFont typeface="Arial" pitchFamily="34" charset="0"/>
              <a:buChar char="•"/>
            </a:pPr>
            <a:r>
              <a:rPr lang="en-US" dirty="0" smtClean="0"/>
              <a:t>You may contact the office for DAYC Forms</a:t>
            </a:r>
          </a:p>
          <a:p>
            <a:endParaRPr lang="en-US" dirty="0" smtClean="0"/>
          </a:p>
          <a:p>
            <a:pPr>
              <a:buFont typeface="Arial" pitchFamily="34" charset="0"/>
              <a:buChar char="•"/>
            </a:pPr>
            <a:r>
              <a:rPr lang="en-US" dirty="0" smtClean="0">
                <a:solidFill>
                  <a:srgbClr val="FF0000"/>
                </a:solidFill>
              </a:rPr>
              <a:t>If you work in Bucks County you must submit your DAYC scores and summary to your supervisor 2 weeks prior to the scheduled date</a:t>
            </a:r>
            <a:endParaRPr lang="en-US" dirty="0">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0DF26EE7-546E-4A2C-B8ED-E75E670A277D}" type="slidenum">
              <a:rPr lang="en-US" smtClean="0"/>
              <a:pPr>
                <a:defRPr/>
              </a:pPr>
              <a:t>12</a:t>
            </a:fld>
            <a:endParaRPr lang="en-US" dirty="0"/>
          </a:p>
        </p:txBody>
      </p:sp>
      <p:sp>
        <p:nvSpPr>
          <p:cNvPr id="3" name="TextBox 2"/>
          <p:cNvSpPr txBox="1"/>
          <p:nvPr/>
        </p:nvSpPr>
        <p:spPr>
          <a:xfrm>
            <a:off x="381000" y="381000"/>
            <a:ext cx="8382000" cy="369332"/>
          </a:xfrm>
          <a:prstGeom prst="rect">
            <a:avLst/>
          </a:prstGeom>
          <a:noFill/>
        </p:spPr>
        <p:txBody>
          <a:bodyPr wrap="square" rtlCol="0">
            <a:spAutoFit/>
          </a:bodyPr>
          <a:lstStyle/>
          <a:p>
            <a:r>
              <a:rPr lang="en-US" b="1" dirty="0" smtClean="0">
                <a:solidFill>
                  <a:schemeClr val="accent5">
                    <a:lumMod val="75000"/>
                  </a:schemeClr>
                </a:solidFill>
                <a:latin typeface="Comic Sans MS" pitchFamily="66" charset="0"/>
              </a:rPr>
              <a:t>           ANNUAL IFSP DEVELOPMENT CONTINUED</a:t>
            </a:r>
            <a:endParaRPr lang="en-US" b="1" dirty="0">
              <a:solidFill>
                <a:schemeClr val="accent5">
                  <a:lumMod val="75000"/>
                </a:schemeClr>
              </a:solidFill>
              <a:latin typeface="Comic Sans MS" pitchFamily="66" charset="0"/>
            </a:endParaRPr>
          </a:p>
        </p:txBody>
      </p:sp>
      <p:sp>
        <p:nvSpPr>
          <p:cNvPr id="5" name="TextBox 4"/>
          <p:cNvSpPr txBox="1"/>
          <p:nvPr/>
        </p:nvSpPr>
        <p:spPr>
          <a:xfrm>
            <a:off x="457200" y="990600"/>
            <a:ext cx="8382000" cy="5355312"/>
          </a:xfrm>
          <a:prstGeom prst="rect">
            <a:avLst/>
          </a:prstGeom>
          <a:noFill/>
        </p:spPr>
        <p:txBody>
          <a:bodyPr wrap="square" rtlCol="0">
            <a:spAutoFit/>
          </a:bodyPr>
          <a:lstStyle/>
          <a:p>
            <a:pPr>
              <a:buFont typeface="Arial" pitchFamily="34" charset="0"/>
              <a:buChar char="•"/>
            </a:pPr>
            <a:r>
              <a:rPr lang="en-US" dirty="0" smtClean="0"/>
              <a:t>Annual assessments are generally completed in advance of the meeting during your early intervention sessions</a:t>
            </a:r>
          </a:p>
          <a:p>
            <a:pPr>
              <a:buFont typeface="Arial" pitchFamily="34" charset="0"/>
              <a:buChar char="•"/>
            </a:pPr>
            <a:endParaRPr lang="en-US" dirty="0" smtClean="0"/>
          </a:p>
          <a:p>
            <a:pPr>
              <a:buFont typeface="Arial" pitchFamily="34" charset="0"/>
              <a:buChar char="•"/>
            </a:pPr>
            <a:r>
              <a:rPr lang="en-US" dirty="0" smtClean="0"/>
              <a:t>Often additional observation and parent reporting is done at the annual meeting</a:t>
            </a:r>
          </a:p>
          <a:p>
            <a:pPr>
              <a:buFont typeface="Arial" pitchFamily="34" charset="0"/>
              <a:buChar char="•"/>
            </a:pPr>
            <a:endParaRPr lang="en-US" dirty="0" smtClean="0"/>
          </a:p>
          <a:p>
            <a:pPr>
              <a:buFont typeface="Arial" pitchFamily="34" charset="0"/>
              <a:buChar char="•"/>
            </a:pPr>
            <a:r>
              <a:rPr lang="en-US" dirty="0" smtClean="0"/>
              <a:t>Strategies and outcomes are discussed at the annual meeting as a team</a:t>
            </a:r>
          </a:p>
          <a:p>
            <a:pPr>
              <a:buFont typeface="Arial" pitchFamily="34" charset="0"/>
              <a:buChar char="•"/>
            </a:pPr>
            <a:endParaRPr lang="en-US" dirty="0" smtClean="0"/>
          </a:p>
          <a:p>
            <a:pPr>
              <a:buFont typeface="Arial" pitchFamily="34" charset="0"/>
              <a:buChar char="•"/>
            </a:pPr>
            <a:r>
              <a:rPr lang="en-US" dirty="0" smtClean="0"/>
              <a:t>A new plan is developed at the meeting, and all authorized services beginning the date of the annual will have new start dates( must begin within 14 days)</a:t>
            </a:r>
          </a:p>
          <a:p>
            <a:pPr>
              <a:buFont typeface="Arial" pitchFamily="34" charset="0"/>
              <a:buChar char="•"/>
            </a:pPr>
            <a:endParaRPr lang="en-US" dirty="0" smtClean="0"/>
          </a:p>
          <a:p>
            <a:pPr>
              <a:buFont typeface="Arial" pitchFamily="34" charset="0"/>
              <a:buChar char="•"/>
            </a:pPr>
            <a:r>
              <a:rPr lang="en-US" dirty="0" smtClean="0"/>
              <a:t>A successful annual is dependent on competent use of the DAYC and optimum team participation in identifying family concerns, priorities and developing appropriate outcomes</a:t>
            </a:r>
          </a:p>
          <a:p>
            <a:pPr>
              <a:buFont typeface="Arial" pitchFamily="34" charset="0"/>
              <a:buChar char="•"/>
            </a:pPr>
            <a:endParaRPr lang="en-US" dirty="0" smtClean="0"/>
          </a:p>
          <a:p>
            <a:pPr>
              <a:buFont typeface="Arial" pitchFamily="34" charset="0"/>
              <a:buChar char="•"/>
            </a:pPr>
            <a:r>
              <a:rPr lang="en-US" dirty="0" smtClean="0"/>
              <a:t>A DAYC Self Study Module is attached for your reference below</a:t>
            </a:r>
          </a:p>
          <a:p>
            <a:pPr>
              <a:buFont typeface="Arial" pitchFamily="34" charset="0"/>
              <a:buChar char="•"/>
            </a:pPr>
            <a:endParaRPr lang="en-US" dirty="0" smtClean="0"/>
          </a:p>
          <a:p>
            <a:pPr>
              <a:buFont typeface="Arial" pitchFamily="34" charset="0"/>
              <a:buChar char="•"/>
            </a:pPr>
            <a:endParaRPr lang="en-US" dirty="0" smtClean="0"/>
          </a:p>
          <a:p>
            <a:endParaRPr lang="en-US" sz="1050" dirty="0" smtClean="0"/>
          </a:p>
          <a:p>
            <a:r>
              <a:rPr lang="en-US" dirty="0" smtClean="0"/>
              <a:t>                       </a:t>
            </a:r>
            <a:r>
              <a:rPr lang="en-US" sz="1050" dirty="0" smtClean="0"/>
              <a:t>DAYC SELF STUDY MODULE</a:t>
            </a:r>
            <a:endParaRPr lang="en-US" dirty="0"/>
          </a:p>
        </p:txBody>
      </p:sp>
      <p:graphicFrame>
        <p:nvGraphicFramePr>
          <p:cNvPr id="7" name="Object 6"/>
          <p:cNvGraphicFramePr>
            <a:graphicFrameLocks noChangeAspect="1"/>
          </p:cNvGraphicFramePr>
          <p:nvPr/>
        </p:nvGraphicFramePr>
        <p:xfrm>
          <a:off x="3962400" y="5486400"/>
          <a:ext cx="914400" cy="714375"/>
        </p:xfrm>
        <a:graphic>
          <a:graphicData uri="http://schemas.openxmlformats.org/presentationml/2006/ole">
            <p:oleObj spid="_x0000_s66563" name="Acrobat Document" showAsIcon="1" r:id="rId4" imgW="914400" imgH="714240" progId="AcroExch.Document.7">
              <p:embed/>
            </p:oleObj>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C:\Documents and Settings\rita\Local Settings\Temporary Internet Files\Content.IE5\18ZWQGJN\MM900236472[1].gif"/>
          <p:cNvPicPr>
            <a:picLocks noChangeAspect="1" noChangeArrowheads="1" noCrop="1"/>
          </p:cNvPicPr>
          <p:nvPr/>
        </p:nvPicPr>
        <p:blipFill>
          <a:blip r:embed="rId3" cstate="print"/>
          <a:srcRect/>
          <a:stretch>
            <a:fillRect/>
          </a:stretch>
        </p:blipFill>
        <p:spPr bwMode="auto">
          <a:xfrm>
            <a:off x="7870825" y="141288"/>
            <a:ext cx="1066800" cy="990600"/>
          </a:xfrm>
          <a:prstGeom prst="rect">
            <a:avLst/>
          </a:prstGeom>
          <a:noFill/>
          <a:ln w="9525">
            <a:noFill/>
            <a:miter lim="800000"/>
            <a:headEnd/>
            <a:tailEnd/>
          </a:ln>
        </p:spPr>
      </p:pic>
      <p:sp>
        <p:nvSpPr>
          <p:cNvPr id="26627" name="Rectangle 1"/>
          <p:cNvSpPr>
            <a:spLocks noChangeArrowheads="1"/>
          </p:cNvSpPr>
          <p:nvPr/>
        </p:nvSpPr>
        <p:spPr bwMode="auto">
          <a:xfrm>
            <a:off x="152400" y="3836988"/>
            <a:ext cx="9144000" cy="1138237"/>
          </a:xfrm>
          <a:prstGeom prst="rect">
            <a:avLst/>
          </a:prstGeom>
          <a:noFill/>
          <a:ln w="9525">
            <a:noFill/>
            <a:miter lim="800000"/>
            <a:headEnd/>
            <a:tailEnd/>
          </a:ln>
        </p:spPr>
        <p:txBody>
          <a:bodyPr anchor="ctr">
            <a:spAutoFit/>
          </a:bodyPr>
          <a:lstStyle/>
          <a:p>
            <a:pPr eaLnBrk="0" hangingPunct="0"/>
            <a:endParaRPr lang="en-US" sz="1200" b="1" u="sng" dirty="0">
              <a:latin typeface="Calibri" pitchFamily="34" charset="0"/>
              <a:cs typeface="Times New Roman" pitchFamily="18" charset="0"/>
            </a:endParaRPr>
          </a:p>
          <a:p>
            <a:pPr eaLnBrk="0" hangingPunct="0"/>
            <a:endParaRPr lang="en-US" sz="2800" b="1" dirty="0">
              <a:latin typeface="Comic Sans MS" pitchFamily="66" charset="0"/>
              <a:cs typeface="Times New Roman" pitchFamily="18" charset="0"/>
            </a:endParaRPr>
          </a:p>
          <a:p>
            <a:pPr eaLnBrk="0" hangingPunct="0"/>
            <a:endParaRPr lang="en-US" sz="2800" b="1" dirty="0">
              <a:latin typeface="Comic Sans MS" pitchFamily="66" charset="0"/>
              <a:cs typeface="Times New Roman" pitchFamily="18" charset="0"/>
            </a:endParaRPr>
          </a:p>
        </p:txBody>
      </p:sp>
      <p:sp>
        <p:nvSpPr>
          <p:cNvPr id="26628" name="Rectangle 1"/>
          <p:cNvSpPr>
            <a:spLocks noChangeArrowheads="1"/>
          </p:cNvSpPr>
          <p:nvPr/>
        </p:nvSpPr>
        <p:spPr bwMode="auto">
          <a:xfrm>
            <a:off x="0" y="3716338"/>
            <a:ext cx="9144000" cy="339725"/>
          </a:xfrm>
          <a:prstGeom prst="rect">
            <a:avLst/>
          </a:prstGeom>
          <a:noFill/>
          <a:ln w="9525">
            <a:noFill/>
            <a:miter lim="800000"/>
            <a:headEnd/>
            <a:tailEnd/>
          </a:ln>
        </p:spPr>
        <p:txBody>
          <a:bodyPr anchor="ctr">
            <a:spAutoFit/>
          </a:bodyPr>
          <a:lstStyle/>
          <a:p>
            <a:pPr eaLnBrk="0" hangingPunct="0"/>
            <a:r>
              <a:rPr lang="en-US" sz="1600" dirty="0">
                <a:latin typeface="Comic Sans MS" pitchFamily="66" charset="0"/>
                <a:cs typeface="Times New Roman" pitchFamily="18" charset="0"/>
              </a:rPr>
              <a:t>	</a:t>
            </a:r>
            <a:endParaRPr lang="en-US" sz="1200" b="1" dirty="0">
              <a:latin typeface="Comic Sans MS" pitchFamily="66" charset="0"/>
            </a:endParaRPr>
          </a:p>
        </p:txBody>
      </p:sp>
      <p:sp>
        <p:nvSpPr>
          <p:cNvPr id="26629" name="Rectangle 4"/>
          <p:cNvSpPr>
            <a:spLocks noChangeArrowheads="1"/>
          </p:cNvSpPr>
          <p:nvPr/>
        </p:nvSpPr>
        <p:spPr bwMode="auto">
          <a:xfrm>
            <a:off x="152400" y="1524000"/>
            <a:ext cx="8991600" cy="3062288"/>
          </a:xfrm>
          <a:prstGeom prst="rect">
            <a:avLst/>
          </a:prstGeom>
          <a:noFill/>
          <a:ln w="9525">
            <a:noFill/>
            <a:miter lim="800000"/>
            <a:headEnd/>
            <a:tailEnd/>
          </a:ln>
        </p:spPr>
        <p:txBody>
          <a:bodyPr anchor="ctr">
            <a:spAutoFit/>
          </a:bodyPr>
          <a:lstStyle/>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endParaRPr lang="en-US" sz="2000" dirty="0">
              <a:latin typeface="Comic Sans MS" pitchFamily="66" charset="0"/>
            </a:endParaRPr>
          </a:p>
          <a:p>
            <a:endParaRPr lang="en-US" sz="2000" dirty="0">
              <a:latin typeface="Comic Sans MS" pitchFamily="66" charset="0"/>
            </a:endParaRPr>
          </a:p>
          <a:p>
            <a:pPr eaLnBrk="0" hangingPunct="0"/>
            <a:endParaRPr lang="en-US" sz="2000" dirty="0"/>
          </a:p>
          <a:p>
            <a:pPr eaLnBrk="0" hangingPunct="0"/>
            <a:endParaRPr lang="en-US" sz="1900" dirty="0">
              <a:latin typeface="Comic Sans MS" pitchFamily="66" charset="0"/>
              <a:cs typeface="Times New Roman" pitchFamily="18" charset="0"/>
            </a:endParaRPr>
          </a:p>
        </p:txBody>
      </p:sp>
      <p:sp>
        <p:nvSpPr>
          <p:cNvPr id="26630" name="Rectangle 1"/>
          <p:cNvSpPr>
            <a:spLocks noChangeArrowheads="1"/>
          </p:cNvSpPr>
          <p:nvPr/>
        </p:nvSpPr>
        <p:spPr bwMode="auto">
          <a:xfrm>
            <a:off x="0" y="2878138"/>
            <a:ext cx="9144000" cy="1122362"/>
          </a:xfrm>
          <a:prstGeom prst="rect">
            <a:avLst/>
          </a:prstGeom>
          <a:noFill/>
          <a:ln w="9525">
            <a:noFill/>
            <a:miter lim="800000"/>
            <a:headEnd/>
            <a:tailEnd/>
          </a:ln>
        </p:spPr>
        <p:txBody>
          <a:bodyPr anchor="ctr">
            <a:spAutoFit/>
          </a:bodyPr>
          <a:lstStyle/>
          <a:p>
            <a:pPr algn="ctr"/>
            <a:endParaRPr lang="en-US" sz="2400" b="1" dirty="0">
              <a:latin typeface="Comic Sans MS" pitchFamily="66" charset="0"/>
            </a:endParaRPr>
          </a:p>
          <a:p>
            <a:endParaRPr lang="en-US" sz="1900" dirty="0">
              <a:latin typeface="Comic Sans MS" pitchFamily="66" charset="0"/>
            </a:endParaRPr>
          </a:p>
          <a:p>
            <a:pPr algn="ctr"/>
            <a:endParaRPr lang="en-US" sz="2400" b="1" dirty="0">
              <a:latin typeface="Comic Sans MS" pitchFamily="66" charset="0"/>
            </a:endParaRPr>
          </a:p>
        </p:txBody>
      </p:sp>
      <p:sp>
        <p:nvSpPr>
          <p:cNvPr id="26631" name="Rectangle 1"/>
          <p:cNvSpPr>
            <a:spLocks noChangeArrowheads="1"/>
          </p:cNvSpPr>
          <p:nvPr/>
        </p:nvSpPr>
        <p:spPr bwMode="auto">
          <a:xfrm>
            <a:off x="0" y="1327914"/>
            <a:ext cx="9144000" cy="2862322"/>
          </a:xfrm>
          <a:prstGeom prst="rect">
            <a:avLst/>
          </a:prstGeom>
          <a:noFill/>
          <a:ln w="9525">
            <a:noFill/>
            <a:miter lim="800000"/>
            <a:headEnd/>
            <a:tailEnd/>
          </a:ln>
        </p:spPr>
        <p:txBody>
          <a:bodyPr anchor="ctr">
            <a:spAutoFit/>
          </a:bodyPr>
          <a:lstStyle/>
          <a:p>
            <a:pPr algn="ctr" eaLnBrk="0" hangingPunct="0"/>
            <a:endParaRPr lang="en-US" sz="2000" dirty="0">
              <a:latin typeface="Times New Roman" pitchFamily="18" charset="0"/>
              <a:cs typeface="Times New Roman" pitchFamily="18" charset="0"/>
            </a:endParaRPr>
          </a:p>
          <a:p>
            <a:pPr algn="ctr" eaLnBrk="0" hangingPunct="0"/>
            <a:endParaRPr lang="en-US" sz="2000" dirty="0">
              <a:latin typeface="Times New Roman" pitchFamily="18" charset="0"/>
              <a:cs typeface="Times New Roman" pitchFamily="18" charset="0"/>
            </a:endParaRPr>
          </a:p>
          <a:p>
            <a:pPr algn="ctr" eaLnBrk="0" hangingPunct="0"/>
            <a:endParaRPr lang="en-US" sz="2000" dirty="0">
              <a:latin typeface="Times New Roman" pitchFamily="18" charset="0"/>
              <a:cs typeface="Times New Roman" pitchFamily="18" charset="0"/>
            </a:endParaRPr>
          </a:p>
          <a:p>
            <a:pPr algn="ctr" eaLnBrk="0" hangingPunct="0"/>
            <a:r>
              <a:rPr lang="en-US" sz="2400" dirty="0">
                <a:cs typeface="Arial" charset="0"/>
              </a:rPr>
              <a:t>All Reportable Incidents Must Be</a:t>
            </a:r>
          </a:p>
          <a:p>
            <a:pPr algn="ctr" eaLnBrk="0" hangingPunct="0"/>
            <a:r>
              <a:rPr lang="en-US" sz="2400" dirty="0">
                <a:cs typeface="Arial" charset="0"/>
              </a:rPr>
              <a:t>Reported and Documented in </a:t>
            </a:r>
            <a:r>
              <a:rPr lang="en-US" sz="2400" dirty="0" smtClean="0">
                <a:cs typeface="Arial" charset="0"/>
              </a:rPr>
              <a:t>Person </a:t>
            </a:r>
            <a:r>
              <a:rPr lang="en-US" sz="2400" dirty="0">
                <a:cs typeface="Arial" charset="0"/>
              </a:rPr>
              <a:t>at the </a:t>
            </a:r>
            <a:r>
              <a:rPr lang="en-US" sz="2400" dirty="0" smtClean="0">
                <a:cs typeface="Arial" charset="0"/>
              </a:rPr>
              <a:t>Office.</a:t>
            </a:r>
          </a:p>
          <a:p>
            <a:pPr algn="ctr" eaLnBrk="0" hangingPunct="0"/>
            <a:r>
              <a:rPr lang="en-US" sz="2400" dirty="0" smtClean="0">
                <a:cs typeface="Arial" charset="0"/>
              </a:rPr>
              <a:t>Notify Your supervisor IMMEDIATELY</a:t>
            </a:r>
            <a:endParaRPr lang="en-US" sz="2400" dirty="0">
              <a:cs typeface="Arial" charset="0"/>
            </a:endParaRPr>
          </a:p>
          <a:p>
            <a:pPr algn="ctr" eaLnBrk="0" hangingPunct="0"/>
            <a:r>
              <a:rPr lang="en-US" sz="2400" dirty="0">
                <a:cs typeface="Arial" charset="0"/>
              </a:rPr>
              <a:t>Office: 610-853-9919</a:t>
            </a:r>
          </a:p>
          <a:p>
            <a:pPr algn="ctr" eaLnBrk="0" hangingPunct="0"/>
            <a:r>
              <a:rPr lang="en-US" sz="2400" dirty="0">
                <a:cs typeface="Arial" charset="0"/>
              </a:rPr>
              <a:t>Fax: 610-853-9921</a:t>
            </a:r>
          </a:p>
        </p:txBody>
      </p:sp>
      <p:sp>
        <p:nvSpPr>
          <p:cNvPr id="61448" name="TextBox 8"/>
          <p:cNvSpPr txBox="1">
            <a:spLocks noChangeArrowheads="1"/>
          </p:cNvSpPr>
          <p:nvPr/>
        </p:nvSpPr>
        <p:spPr bwMode="auto">
          <a:xfrm>
            <a:off x="0" y="457200"/>
            <a:ext cx="9144000" cy="584200"/>
          </a:xfrm>
          <a:prstGeom prst="rect">
            <a:avLst/>
          </a:prstGeom>
          <a:noFill/>
          <a:ln w="9525">
            <a:noFill/>
            <a:miter lim="800000"/>
            <a:headEnd/>
            <a:tailEnd/>
          </a:ln>
        </p:spPr>
        <p:txBody>
          <a:bodyPr>
            <a:spAutoFit/>
          </a:bodyPr>
          <a:lstStyle/>
          <a:p>
            <a:pPr algn="ctr">
              <a:defRPr/>
            </a:pPr>
            <a:r>
              <a:rPr lang="en-US" sz="3200" b="1" dirty="0">
                <a:solidFill>
                  <a:schemeClr val="accent5">
                    <a:lumMod val="75000"/>
                  </a:schemeClr>
                </a:solidFill>
                <a:latin typeface="Comic Sans MS" pitchFamily="66" charset="0"/>
              </a:rPr>
              <a:t>Incident Reporting</a:t>
            </a:r>
          </a:p>
        </p:txBody>
      </p:sp>
      <p:sp>
        <p:nvSpPr>
          <p:cNvPr id="9" name="Slide Number Placeholder 8"/>
          <p:cNvSpPr>
            <a:spLocks noGrp="1"/>
          </p:cNvSpPr>
          <p:nvPr>
            <p:ph type="sldNum" sz="quarter" idx="12"/>
          </p:nvPr>
        </p:nvSpPr>
        <p:spPr/>
        <p:txBody>
          <a:bodyPr/>
          <a:lstStyle/>
          <a:p>
            <a:pPr>
              <a:defRPr/>
            </a:pPr>
            <a:fld id="{3A47F84D-80F5-44C2-A776-7BA549F400B9}" type="slidenum">
              <a:rPr lang="en-US" smtClean="0"/>
              <a:pPr>
                <a:defRPr/>
              </a:pPr>
              <a:t>13</a:t>
            </a:fld>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C:\Documents and Settings\rita\Local Settings\Temporary Internet Files\Content.IE5\18ZWQGJN\MM900236472[1].gif"/>
          <p:cNvPicPr>
            <a:picLocks noChangeAspect="1" noChangeArrowheads="1" noCrop="1"/>
          </p:cNvPicPr>
          <p:nvPr/>
        </p:nvPicPr>
        <p:blipFill>
          <a:blip r:embed="rId3" cstate="print"/>
          <a:srcRect/>
          <a:stretch>
            <a:fillRect/>
          </a:stretch>
        </p:blipFill>
        <p:spPr bwMode="auto">
          <a:xfrm>
            <a:off x="7870825" y="141288"/>
            <a:ext cx="1066800" cy="990600"/>
          </a:xfrm>
          <a:prstGeom prst="rect">
            <a:avLst/>
          </a:prstGeom>
          <a:noFill/>
          <a:ln w="9525">
            <a:noFill/>
            <a:miter lim="800000"/>
            <a:headEnd/>
            <a:tailEnd/>
          </a:ln>
        </p:spPr>
      </p:pic>
      <p:sp>
        <p:nvSpPr>
          <p:cNvPr id="27651" name="Rectangle 1"/>
          <p:cNvSpPr>
            <a:spLocks noChangeArrowheads="1"/>
          </p:cNvSpPr>
          <p:nvPr/>
        </p:nvSpPr>
        <p:spPr bwMode="auto">
          <a:xfrm>
            <a:off x="152400" y="3836988"/>
            <a:ext cx="9144000" cy="1138237"/>
          </a:xfrm>
          <a:prstGeom prst="rect">
            <a:avLst/>
          </a:prstGeom>
          <a:noFill/>
          <a:ln w="9525">
            <a:noFill/>
            <a:miter lim="800000"/>
            <a:headEnd/>
            <a:tailEnd/>
          </a:ln>
        </p:spPr>
        <p:txBody>
          <a:bodyPr anchor="ctr">
            <a:spAutoFit/>
          </a:bodyPr>
          <a:lstStyle/>
          <a:p>
            <a:pPr eaLnBrk="0" hangingPunct="0"/>
            <a:endParaRPr lang="en-US" sz="1200" b="1" u="sng" dirty="0">
              <a:latin typeface="Calibri" pitchFamily="34" charset="0"/>
              <a:cs typeface="Times New Roman" pitchFamily="18" charset="0"/>
            </a:endParaRPr>
          </a:p>
          <a:p>
            <a:pPr eaLnBrk="0" hangingPunct="0"/>
            <a:endParaRPr lang="en-US" sz="2800" b="1" dirty="0">
              <a:latin typeface="Comic Sans MS" pitchFamily="66" charset="0"/>
              <a:cs typeface="Times New Roman" pitchFamily="18" charset="0"/>
            </a:endParaRPr>
          </a:p>
          <a:p>
            <a:pPr eaLnBrk="0" hangingPunct="0"/>
            <a:endParaRPr lang="en-US" sz="2800" b="1" dirty="0">
              <a:latin typeface="Comic Sans MS" pitchFamily="66" charset="0"/>
              <a:cs typeface="Times New Roman" pitchFamily="18" charset="0"/>
            </a:endParaRPr>
          </a:p>
        </p:txBody>
      </p:sp>
      <p:sp>
        <p:nvSpPr>
          <p:cNvPr id="27652" name="Rectangle 1"/>
          <p:cNvSpPr>
            <a:spLocks noChangeArrowheads="1"/>
          </p:cNvSpPr>
          <p:nvPr/>
        </p:nvSpPr>
        <p:spPr bwMode="auto">
          <a:xfrm>
            <a:off x="0" y="3716338"/>
            <a:ext cx="9144000" cy="339725"/>
          </a:xfrm>
          <a:prstGeom prst="rect">
            <a:avLst/>
          </a:prstGeom>
          <a:noFill/>
          <a:ln w="9525">
            <a:noFill/>
            <a:miter lim="800000"/>
            <a:headEnd/>
            <a:tailEnd/>
          </a:ln>
        </p:spPr>
        <p:txBody>
          <a:bodyPr anchor="ctr">
            <a:spAutoFit/>
          </a:bodyPr>
          <a:lstStyle/>
          <a:p>
            <a:pPr eaLnBrk="0" hangingPunct="0"/>
            <a:r>
              <a:rPr lang="en-US" sz="1600" dirty="0">
                <a:latin typeface="Comic Sans MS" pitchFamily="66" charset="0"/>
                <a:cs typeface="Times New Roman" pitchFamily="18" charset="0"/>
              </a:rPr>
              <a:t>	</a:t>
            </a:r>
            <a:endParaRPr lang="en-US" sz="1200" b="1" dirty="0">
              <a:latin typeface="Comic Sans MS" pitchFamily="66" charset="0"/>
            </a:endParaRPr>
          </a:p>
        </p:txBody>
      </p:sp>
      <p:sp>
        <p:nvSpPr>
          <p:cNvPr id="27653" name="Rectangle 4"/>
          <p:cNvSpPr>
            <a:spLocks noChangeArrowheads="1"/>
          </p:cNvSpPr>
          <p:nvPr/>
        </p:nvSpPr>
        <p:spPr bwMode="auto">
          <a:xfrm>
            <a:off x="152400" y="1524000"/>
            <a:ext cx="8991600" cy="3062288"/>
          </a:xfrm>
          <a:prstGeom prst="rect">
            <a:avLst/>
          </a:prstGeom>
          <a:noFill/>
          <a:ln w="9525">
            <a:noFill/>
            <a:miter lim="800000"/>
            <a:headEnd/>
            <a:tailEnd/>
          </a:ln>
        </p:spPr>
        <p:txBody>
          <a:bodyPr anchor="ctr">
            <a:spAutoFit/>
          </a:bodyPr>
          <a:lstStyle/>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endParaRPr lang="en-US" sz="2000" dirty="0">
              <a:latin typeface="Comic Sans MS" pitchFamily="66" charset="0"/>
            </a:endParaRPr>
          </a:p>
          <a:p>
            <a:endParaRPr lang="en-US" sz="2000" dirty="0">
              <a:latin typeface="Comic Sans MS" pitchFamily="66" charset="0"/>
            </a:endParaRPr>
          </a:p>
          <a:p>
            <a:pPr eaLnBrk="0" hangingPunct="0"/>
            <a:endParaRPr lang="en-US" sz="2000" dirty="0"/>
          </a:p>
          <a:p>
            <a:pPr eaLnBrk="0" hangingPunct="0"/>
            <a:endParaRPr lang="en-US" sz="1900" dirty="0">
              <a:latin typeface="Comic Sans MS" pitchFamily="66" charset="0"/>
              <a:cs typeface="Times New Roman" pitchFamily="18" charset="0"/>
            </a:endParaRPr>
          </a:p>
        </p:txBody>
      </p:sp>
      <p:sp>
        <p:nvSpPr>
          <p:cNvPr id="27654" name="Rectangle 1"/>
          <p:cNvSpPr>
            <a:spLocks noChangeArrowheads="1"/>
          </p:cNvSpPr>
          <p:nvPr/>
        </p:nvSpPr>
        <p:spPr bwMode="auto">
          <a:xfrm>
            <a:off x="0" y="2878138"/>
            <a:ext cx="9144000" cy="1122362"/>
          </a:xfrm>
          <a:prstGeom prst="rect">
            <a:avLst/>
          </a:prstGeom>
          <a:noFill/>
          <a:ln w="9525">
            <a:noFill/>
            <a:miter lim="800000"/>
            <a:headEnd/>
            <a:tailEnd/>
          </a:ln>
        </p:spPr>
        <p:txBody>
          <a:bodyPr anchor="ctr">
            <a:spAutoFit/>
          </a:bodyPr>
          <a:lstStyle/>
          <a:p>
            <a:pPr algn="ctr"/>
            <a:endParaRPr lang="en-US" sz="2400" b="1" dirty="0">
              <a:latin typeface="Comic Sans MS" pitchFamily="66" charset="0"/>
            </a:endParaRPr>
          </a:p>
          <a:p>
            <a:endParaRPr lang="en-US" sz="1900" dirty="0">
              <a:latin typeface="Comic Sans MS" pitchFamily="66" charset="0"/>
            </a:endParaRPr>
          </a:p>
          <a:p>
            <a:pPr algn="ctr"/>
            <a:endParaRPr lang="en-US" sz="2400" b="1" dirty="0">
              <a:latin typeface="Comic Sans MS" pitchFamily="66" charset="0"/>
            </a:endParaRPr>
          </a:p>
        </p:txBody>
      </p:sp>
      <p:sp>
        <p:nvSpPr>
          <p:cNvPr id="27655" name="Rectangle 7"/>
          <p:cNvSpPr>
            <a:spLocks noChangeArrowheads="1"/>
          </p:cNvSpPr>
          <p:nvPr/>
        </p:nvSpPr>
        <p:spPr bwMode="auto">
          <a:xfrm>
            <a:off x="0" y="1287125"/>
            <a:ext cx="9144000" cy="5355312"/>
          </a:xfrm>
          <a:prstGeom prst="rect">
            <a:avLst/>
          </a:prstGeom>
          <a:noFill/>
          <a:ln w="9525">
            <a:noFill/>
            <a:miter lim="800000"/>
            <a:headEnd/>
            <a:tailEnd/>
          </a:ln>
        </p:spPr>
        <p:txBody>
          <a:bodyPr anchor="ctr">
            <a:spAutoFit/>
          </a:bodyPr>
          <a:lstStyle/>
          <a:p>
            <a:pPr eaLnBrk="0" hangingPunct="0"/>
            <a:r>
              <a:rPr lang="en-US" b="1" dirty="0">
                <a:ea typeface="Calibri" pitchFamily="34" charset="0"/>
                <a:cs typeface="Arial" charset="0"/>
              </a:rPr>
              <a:t>A</a:t>
            </a:r>
            <a:r>
              <a:rPr lang="en-US" dirty="0">
                <a:ea typeface="Calibri" pitchFamily="34" charset="0"/>
                <a:cs typeface="Arial" charset="0"/>
              </a:rPr>
              <a:t>s a provider, it is your responsibility</a:t>
            </a:r>
            <a:r>
              <a:rPr lang="en-US" dirty="0" smtClean="0">
                <a:ea typeface="Calibri" pitchFamily="34" charset="0"/>
                <a:cs typeface="Arial" charset="0"/>
              </a:rPr>
              <a:t>, in </a:t>
            </a:r>
            <a:r>
              <a:rPr lang="en-US" dirty="0">
                <a:ea typeface="Calibri" pitchFamily="34" charset="0"/>
                <a:cs typeface="Arial" charset="0"/>
              </a:rPr>
              <a:t>accordance with the Commonwealth of Pennsylvania Department of Public Welfare Mental Retardation Bulletin #6000-04-01, to report incidents in a timely and appropriate manner.  These guidelines are to ensure the health, safety and well being of the clients and families to whom we provide services.</a:t>
            </a:r>
          </a:p>
          <a:p>
            <a:pPr eaLnBrk="0" hangingPunct="0"/>
            <a:endParaRPr lang="en-US" dirty="0">
              <a:ea typeface="Calibri" pitchFamily="34" charset="0"/>
              <a:cs typeface="Arial" charset="0"/>
            </a:endParaRPr>
          </a:p>
          <a:p>
            <a:pPr eaLnBrk="0" hangingPunct="0"/>
            <a:r>
              <a:rPr lang="en-US" b="1" dirty="0">
                <a:ea typeface="Calibri" pitchFamily="34" charset="0"/>
                <a:cs typeface="Arial" charset="0"/>
              </a:rPr>
              <a:t>A</a:t>
            </a:r>
            <a:r>
              <a:rPr lang="en-US" dirty="0">
                <a:ea typeface="Calibri" pitchFamily="34" charset="0"/>
                <a:cs typeface="Arial" charset="0"/>
              </a:rPr>
              <a:t>dditionally, providers are to </a:t>
            </a:r>
            <a:r>
              <a:rPr lang="en-US" dirty="0" smtClean="0">
                <a:ea typeface="Calibri" pitchFamily="34" charset="0"/>
                <a:cs typeface="Arial" charset="0"/>
              </a:rPr>
              <a:t>report </a:t>
            </a:r>
            <a:r>
              <a:rPr lang="en-US" dirty="0">
                <a:solidFill>
                  <a:srgbClr val="FF0000"/>
                </a:solidFill>
                <a:ea typeface="Calibri" pitchFamily="34" charset="0"/>
                <a:cs typeface="Arial" charset="0"/>
              </a:rPr>
              <a:t>suspected or </a:t>
            </a:r>
            <a:r>
              <a:rPr lang="en-US" dirty="0" smtClean="0">
                <a:solidFill>
                  <a:srgbClr val="FF0000"/>
                </a:solidFill>
                <a:ea typeface="Calibri" pitchFamily="34" charset="0"/>
                <a:cs typeface="Arial" charset="0"/>
              </a:rPr>
              <a:t>alleged neglect and abuse,</a:t>
            </a:r>
            <a:r>
              <a:rPr lang="en-US" dirty="0" smtClean="0">
                <a:ea typeface="Calibri" pitchFamily="34" charset="0"/>
                <a:cs typeface="Arial" charset="0"/>
              </a:rPr>
              <a:t> whether they </a:t>
            </a:r>
            <a:r>
              <a:rPr lang="en-US" dirty="0">
                <a:ea typeface="Calibri" pitchFamily="34" charset="0"/>
                <a:cs typeface="Arial" charset="0"/>
              </a:rPr>
              <a:t>were providing services at the time of the alleged abuse </a:t>
            </a:r>
            <a:r>
              <a:rPr lang="en-US" dirty="0" smtClean="0">
                <a:ea typeface="Calibri" pitchFamily="34" charset="0"/>
                <a:cs typeface="Arial" charset="0"/>
              </a:rPr>
              <a:t>or not.  Providers must report </a:t>
            </a:r>
            <a:r>
              <a:rPr lang="en-US" dirty="0">
                <a:ea typeface="Calibri" pitchFamily="34" charset="0"/>
                <a:cs typeface="Arial" charset="0"/>
              </a:rPr>
              <a:t>the death of any individual to whom they are providing </a:t>
            </a:r>
            <a:r>
              <a:rPr lang="en-US" dirty="0" smtClean="0">
                <a:ea typeface="Calibri" pitchFamily="34" charset="0"/>
                <a:cs typeface="Arial" charset="0"/>
              </a:rPr>
              <a:t>services regardless of time or place.</a:t>
            </a:r>
            <a:endParaRPr lang="en-US" dirty="0">
              <a:ea typeface="Calibri" pitchFamily="34" charset="0"/>
              <a:cs typeface="Arial" charset="0"/>
            </a:endParaRPr>
          </a:p>
          <a:p>
            <a:pPr eaLnBrk="0" hangingPunct="0"/>
            <a:endParaRPr lang="en-US" dirty="0">
              <a:ea typeface="Calibri" pitchFamily="34" charset="0"/>
              <a:cs typeface="Arial" charset="0"/>
            </a:endParaRPr>
          </a:p>
          <a:p>
            <a:r>
              <a:rPr lang="en-US" b="1" u="sng" dirty="0">
                <a:ea typeface="Calibri" pitchFamily="34" charset="0"/>
                <a:cs typeface="Arial" charset="0"/>
              </a:rPr>
              <a:t>Provider as the Initial Reporter</a:t>
            </a:r>
            <a:endParaRPr lang="en-US" dirty="0">
              <a:ea typeface="Calibri" pitchFamily="34" charset="0"/>
              <a:cs typeface="Arial" charset="0"/>
            </a:endParaRPr>
          </a:p>
          <a:p>
            <a:r>
              <a:rPr lang="en-US" b="1" dirty="0">
                <a:ea typeface="Calibri" pitchFamily="34" charset="0"/>
                <a:cs typeface="Arial" charset="0"/>
              </a:rPr>
              <a:t>T</a:t>
            </a:r>
            <a:r>
              <a:rPr lang="en-US" dirty="0">
                <a:ea typeface="Calibri" pitchFamily="34" charset="0"/>
                <a:cs typeface="Arial" charset="0"/>
              </a:rPr>
              <a:t>he initial reporter is the person on the scene who witnesses the incident or is the first to discover or be made aware of the signs of an incident.  The initial reporter first responds to the situation by securing the safety of the individuals involved.</a:t>
            </a:r>
          </a:p>
          <a:p>
            <a:r>
              <a:rPr lang="en-US" dirty="0">
                <a:ea typeface="Calibri" pitchFamily="34" charset="0"/>
                <a:cs typeface="Arial" charset="0"/>
              </a:rPr>
              <a:t> </a:t>
            </a:r>
          </a:p>
          <a:p>
            <a:r>
              <a:rPr lang="en-US" b="1" dirty="0">
                <a:ea typeface="Calibri" pitchFamily="34" charset="0"/>
                <a:cs typeface="Arial" charset="0"/>
              </a:rPr>
              <a:t>A</a:t>
            </a:r>
            <a:r>
              <a:rPr lang="en-US" dirty="0">
                <a:ea typeface="Calibri" pitchFamily="34" charset="0"/>
                <a:cs typeface="Arial" charset="0"/>
              </a:rPr>
              <a:t>s soon as the immediate needs of the person(s) have been </a:t>
            </a:r>
            <a:r>
              <a:rPr lang="en-US" dirty="0" smtClean="0">
                <a:ea typeface="Calibri" pitchFamily="34" charset="0"/>
                <a:cs typeface="Arial" charset="0"/>
              </a:rPr>
              <a:t>met, </a:t>
            </a:r>
            <a:r>
              <a:rPr lang="en-US" dirty="0">
                <a:ea typeface="Calibri" pitchFamily="34" charset="0"/>
                <a:cs typeface="Arial" charset="0"/>
              </a:rPr>
              <a:t>the Initial Reporter </a:t>
            </a:r>
            <a:r>
              <a:rPr lang="en-US" dirty="0" smtClean="0">
                <a:ea typeface="Calibri" pitchFamily="34" charset="0"/>
                <a:cs typeface="Arial" charset="0"/>
              </a:rPr>
              <a:t>should fill </a:t>
            </a:r>
            <a:r>
              <a:rPr lang="en-US" dirty="0">
                <a:ea typeface="Calibri" pitchFamily="34" charset="0"/>
                <a:cs typeface="Arial" charset="0"/>
              </a:rPr>
              <a:t>out the Incident Reporting Form at the STC office.  This form is to be completed </a:t>
            </a:r>
            <a:r>
              <a:rPr lang="en-US" dirty="0" smtClean="0">
                <a:ea typeface="Calibri" pitchFamily="34" charset="0"/>
                <a:cs typeface="Arial" charset="0"/>
              </a:rPr>
              <a:t>within </a:t>
            </a:r>
            <a:r>
              <a:rPr lang="en-US" dirty="0">
                <a:ea typeface="Calibri" pitchFamily="34" charset="0"/>
                <a:cs typeface="Arial" charset="0"/>
              </a:rPr>
              <a:t>24 hours.</a:t>
            </a:r>
          </a:p>
          <a:p>
            <a:pPr eaLnBrk="0" hangingPunct="0"/>
            <a:endParaRPr lang="en-US" dirty="0">
              <a:latin typeface="Comic Sans MS" pitchFamily="66" charset="0"/>
              <a:ea typeface="Calibri" pitchFamily="34" charset="0"/>
              <a:cs typeface="Arial" charset="0"/>
            </a:endParaRPr>
          </a:p>
        </p:txBody>
      </p:sp>
      <p:sp>
        <p:nvSpPr>
          <p:cNvPr id="62472" name="TextBox 7"/>
          <p:cNvSpPr txBox="1">
            <a:spLocks noChangeArrowheads="1"/>
          </p:cNvSpPr>
          <p:nvPr/>
        </p:nvSpPr>
        <p:spPr bwMode="auto">
          <a:xfrm>
            <a:off x="0" y="228600"/>
            <a:ext cx="8305800" cy="830263"/>
          </a:xfrm>
          <a:prstGeom prst="rect">
            <a:avLst/>
          </a:prstGeom>
          <a:noFill/>
          <a:ln w="9525">
            <a:noFill/>
            <a:miter lim="800000"/>
            <a:headEnd/>
            <a:tailEnd/>
          </a:ln>
        </p:spPr>
        <p:txBody>
          <a:bodyPr>
            <a:spAutoFit/>
          </a:bodyPr>
          <a:lstStyle/>
          <a:p>
            <a:pPr algn="ctr">
              <a:defRPr/>
            </a:pPr>
            <a:r>
              <a:rPr lang="en-US" sz="2400" b="1" dirty="0">
                <a:solidFill>
                  <a:schemeClr val="accent5">
                    <a:lumMod val="75000"/>
                  </a:schemeClr>
                </a:solidFill>
                <a:latin typeface="Comic Sans MS" pitchFamily="66" charset="0"/>
              </a:rPr>
              <a:t>STC I and II, Inc. </a:t>
            </a:r>
          </a:p>
          <a:p>
            <a:pPr algn="ctr">
              <a:defRPr/>
            </a:pPr>
            <a:r>
              <a:rPr lang="en-US" sz="2400" b="1" dirty="0">
                <a:solidFill>
                  <a:schemeClr val="accent5">
                    <a:lumMod val="75000"/>
                  </a:schemeClr>
                </a:solidFill>
                <a:latin typeface="Comic Sans MS" pitchFamily="66" charset="0"/>
              </a:rPr>
              <a:t>Provider Incident Reporting Policy and Procedure</a:t>
            </a:r>
          </a:p>
        </p:txBody>
      </p:sp>
      <p:sp>
        <p:nvSpPr>
          <p:cNvPr id="9" name="Slide Number Placeholder 8"/>
          <p:cNvSpPr>
            <a:spLocks noGrp="1"/>
          </p:cNvSpPr>
          <p:nvPr>
            <p:ph type="sldNum" sz="quarter" idx="12"/>
          </p:nvPr>
        </p:nvSpPr>
        <p:spPr/>
        <p:txBody>
          <a:bodyPr/>
          <a:lstStyle/>
          <a:p>
            <a:pPr>
              <a:defRPr/>
            </a:pPr>
            <a:fld id="{DE2D4BD3-15FA-4D0B-AC5B-70F6F6061A04}" type="slidenum">
              <a:rPr lang="en-US" smtClean="0"/>
              <a:pPr>
                <a:defRPr/>
              </a:pPr>
              <a:t>14</a:t>
            </a:fld>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2" descr="C:\Documents and Settings\rita\Local Settings\Temporary Internet Files\Content.IE5\18ZWQGJN\MM900236472[1].gif"/>
          <p:cNvPicPr>
            <a:picLocks noChangeAspect="1" noChangeArrowheads="1" noCrop="1"/>
          </p:cNvPicPr>
          <p:nvPr/>
        </p:nvPicPr>
        <p:blipFill>
          <a:blip r:embed="rId4" cstate="print"/>
          <a:srcRect/>
          <a:stretch>
            <a:fillRect/>
          </a:stretch>
        </p:blipFill>
        <p:spPr bwMode="auto">
          <a:xfrm>
            <a:off x="7870825" y="141288"/>
            <a:ext cx="1066800" cy="990600"/>
          </a:xfrm>
          <a:prstGeom prst="rect">
            <a:avLst/>
          </a:prstGeom>
          <a:noFill/>
          <a:ln w="9525">
            <a:noFill/>
            <a:miter lim="800000"/>
            <a:headEnd/>
            <a:tailEnd/>
          </a:ln>
        </p:spPr>
      </p:pic>
      <p:sp>
        <p:nvSpPr>
          <p:cNvPr id="3077" name="Rectangle 1"/>
          <p:cNvSpPr>
            <a:spLocks noChangeArrowheads="1"/>
          </p:cNvSpPr>
          <p:nvPr/>
        </p:nvSpPr>
        <p:spPr bwMode="auto">
          <a:xfrm>
            <a:off x="152400" y="3836988"/>
            <a:ext cx="9144000" cy="1138237"/>
          </a:xfrm>
          <a:prstGeom prst="rect">
            <a:avLst/>
          </a:prstGeom>
          <a:noFill/>
          <a:ln w="9525">
            <a:noFill/>
            <a:miter lim="800000"/>
            <a:headEnd/>
            <a:tailEnd/>
          </a:ln>
        </p:spPr>
        <p:txBody>
          <a:bodyPr anchor="ctr">
            <a:spAutoFit/>
          </a:bodyPr>
          <a:lstStyle/>
          <a:p>
            <a:pPr eaLnBrk="0" hangingPunct="0"/>
            <a:endParaRPr lang="en-US" sz="1200" b="1" u="sng" dirty="0">
              <a:latin typeface="Calibri" pitchFamily="34" charset="0"/>
              <a:cs typeface="Times New Roman" pitchFamily="18" charset="0"/>
            </a:endParaRPr>
          </a:p>
          <a:p>
            <a:pPr eaLnBrk="0" hangingPunct="0"/>
            <a:endParaRPr lang="en-US" sz="2800" b="1" dirty="0">
              <a:latin typeface="Comic Sans MS" pitchFamily="66" charset="0"/>
              <a:cs typeface="Times New Roman" pitchFamily="18" charset="0"/>
            </a:endParaRPr>
          </a:p>
          <a:p>
            <a:pPr eaLnBrk="0" hangingPunct="0"/>
            <a:endParaRPr lang="en-US" sz="2800" b="1" dirty="0">
              <a:latin typeface="Comic Sans MS" pitchFamily="66" charset="0"/>
              <a:cs typeface="Times New Roman" pitchFamily="18" charset="0"/>
            </a:endParaRPr>
          </a:p>
        </p:txBody>
      </p:sp>
      <p:sp>
        <p:nvSpPr>
          <p:cNvPr id="3078" name="Rectangle 1"/>
          <p:cNvSpPr>
            <a:spLocks noChangeArrowheads="1"/>
          </p:cNvSpPr>
          <p:nvPr/>
        </p:nvSpPr>
        <p:spPr bwMode="auto">
          <a:xfrm>
            <a:off x="0" y="3716338"/>
            <a:ext cx="9144000" cy="339725"/>
          </a:xfrm>
          <a:prstGeom prst="rect">
            <a:avLst/>
          </a:prstGeom>
          <a:noFill/>
          <a:ln w="9525">
            <a:noFill/>
            <a:miter lim="800000"/>
            <a:headEnd/>
            <a:tailEnd/>
          </a:ln>
        </p:spPr>
        <p:txBody>
          <a:bodyPr anchor="ctr">
            <a:spAutoFit/>
          </a:bodyPr>
          <a:lstStyle/>
          <a:p>
            <a:pPr eaLnBrk="0" hangingPunct="0"/>
            <a:r>
              <a:rPr lang="en-US" sz="1600" dirty="0">
                <a:latin typeface="Comic Sans MS" pitchFamily="66" charset="0"/>
                <a:cs typeface="Times New Roman" pitchFamily="18" charset="0"/>
              </a:rPr>
              <a:t>	</a:t>
            </a:r>
            <a:endParaRPr lang="en-US" sz="1200" b="1" dirty="0">
              <a:latin typeface="Comic Sans MS" pitchFamily="66" charset="0"/>
            </a:endParaRPr>
          </a:p>
        </p:txBody>
      </p:sp>
      <p:sp>
        <p:nvSpPr>
          <p:cNvPr id="3079" name="Rectangle 4"/>
          <p:cNvSpPr>
            <a:spLocks noChangeArrowheads="1"/>
          </p:cNvSpPr>
          <p:nvPr/>
        </p:nvSpPr>
        <p:spPr bwMode="auto">
          <a:xfrm>
            <a:off x="152400" y="1524000"/>
            <a:ext cx="8991600" cy="3062288"/>
          </a:xfrm>
          <a:prstGeom prst="rect">
            <a:avLst/>
          </a:prstGeom>
          <a:noFill/>
          <a:ln w="9525">
            <a:noFill/>
            <a:miter lim="800000"/>
            <a:headEnd/>
            <a:tailEnd/>
          </a:ln>
        </p:spPr>
        <p:txBody>
          <a:bodyPr anchor="ctr">
            <a:spAutoFit/>
          </a:bodyPr>
          <a:lstStyle/>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endParaRPr lang="en-US" sz="2000" dirty="0">
              <a:latin typeface="Comic Sans MS" pitchFamily="66" charset="0"/>
            </a:endParaRPr>
          </a:p>
          <a:p>
            <a:endParaRPr lang="en-US" sz="2000" dirty="0">
              <a:latin typeface="Comic Sans MS" pitchFamily="66" charset="0"/>
            </a:endParaRPr>
          </a:p>
          <a:p>
            <a:pPr eaLnBrk="0" hangingPunct="0"/>
            <a:endParaRPr lang="en-US" sz="2000" dirty="0"/>
          </a:p>
          <a:p>
            <a:pPr eaLnBrk="0" hangingPunct="0"/>
            <a:endParaRPr lang="en-US" sz="1900" dirty="0">
              <a:latin typeface="Comic Sans MS" pitchFamily="66" charset="0"/>
              <a:cs typeface="Times New Roman" pitchFamily="18" charset="0"/>
            </a:endParaRPr>
          </a:p>
        </p:txBody>
      </p:sp>
      <p:sp>
        <p:nvSpPr>
          <p:cNvPr id="3080" name="Rectangle 1"/>
          <p:cNvSpPr>
            <a:spLocks noChangeArrowheads="1"/>
          </p:cNvSpPr>
          <p:nvPr/>
        </p:nvSpPr>
        <p:spPr bwMode="auto">
          <a:xfrm>
            <a:off x="0" y="2878138"/>
            <a:ext cx="9144000" cy="1122362"/>
          </a:xfrm>
          <a:prstGeom prst="rect">
            <a:avLst/>
          </a:prstGeom>
          <a:noFill/>
          <a:ln w="9525">
            <a:noFill/>
            <a:miter lim="800000"/>
            <a:headEnd/>
            <a:tailEnd/>
          </a:ln>
        </p:spPr>
        <p:txBody>
          <a:bodyPr anchor="ctr">
            <a:spAutoFit/>
          </a:bodyPr>
          <a:lstStyle/>
          <a:p>
            <a:pPr algn="ctr"/>
            <a:endParaRPr lang="en-US" sz="2400" b="1" dirty="0">
              <a:latin typeface="Comic Sans MS" pitchFamily="66" charset="0"/>
            </a:endParaRPr>
          </a:p>
          <a:p>
            <a:endParaRPr lang="en-US" sz="1900" dirty="0">
              <a:latin typeface="Comic Sans MS" pitchFamily="66" charset="0"/>
            </a:endParaRPr>
          </a:p>
          <a:p>
            <a:pPr algn="ctr"/>
            <a:endParaRPr lang="en-US" sz="2400" b="1" dirty="0">
              <a:latin typeface="Comic Sans MS" pitchFamily="66" charset="0"/>
            </a:endParaRPr>
          </a:p>
        </p:txBody>
      </p:sp>
      <p:sp>
        <p:nvSpPr>
          <p:cNvPr id="4105" name="Rectangle 1"/>
          <p:cNvSpPr>
            <a:spLocks noChangeArrowheads="1"/>
          </p:cNvSpPr>
          <p:nvPr/>
        </p:nvSpPr>
        <p:spPr bwMode="auto">
          <a:xfrm>
            <a:off x="228600" y="547410"/>
            <a:ext cx="8610600" cy="4555093"/>
          </a:xfrm>
          <a:prstGeom prst="rect">
            <a:avLst/>
          </a:prstGeom>
          <a:noFill/>
          <a:ln w="9525">
            <a:noFill/>
            <a:miter lim="800000"/>
            <a:headEnd/>
            <a:tailEnd/>
          </a:ln>
        </p:spPr>
        <p:txBody>
          <a:bodyPr anchor="ctr">
            <a:spAutoFit/>
          </a:bodyPr>
          <a:lstStyle/>
          <a:p>
            <a:pPr eaLnBrk="0" hangingPunct="0">
              <a:defRPr/>
            </a:pPr>
            <a:r>
              <a:rPr lang="en-US" sz="2000" b="1" u="sng" dirty="0">
                <a:solidFill>
                  <a:schemeClr val="accent5">
                    <a:lumMod val="75000"/>
                  </a:schemeClr>
                </a:solidFill>
                <a:ea typeface="Calibri" pitchFamily="34" charset="0"/>
                <a:cs typeface="Arial" charset="0"/>
              </a:rPr>
              <a:t>Initial Steps to Take Should </a:t>
            </a:r>
            <a:r>
              <a:rPr lang="en-US" sz="2000" b="1" u="sng" dirty="0" smtClean="0">
                <a:solidFill>
                  <a:schemeClr val="accent5">
                    <a:lumMod val="75000"/>
                  </a:schemeClr>
                </a:solidFill>
                <a:ea typeface="Calibri" pitchFamily="34" charset="0"/>
                <a:cs typeface="Arial" charset="0"/>
              </a:rPr>
              <a:t> Providers Encounter:</a:t>
            </a:r>
            <a:endParaRPr lang="en-US" sz="2000" dirty="0">
              <a:solidFill>
                <a:schemeClr val="accent5">
                  <a:lumMod val="75000"/>
                </a:schemeClr>
              </a:solidFill>
              <a:ea typeface="Calibri" pitchFamily="34" charset="0"/>
              <a:cs typeface="Arial" charset="0"/>
            </a:endParaRPr>
          </a:p>
          <a:p>
            <a:pPr eaLnBrk="0" hangingPunct="0">
              <a:defRPr/>
            </a:pPr>
            <a:r>
              <a:rPr lang="en-US" b="1" dirty="0">
                <a:solidFill>
                  <a:srgbClr val="FF0000"/>
                </a:solidFill>
                <a:ea typeface="Calibri" pitchFamily="34" charset="0"/>
                <a:cs typeface="Arial" charset="0"/>
              </a:rPr>
              <a:t>Emergency Situations</a:t>
            </a:r>
            <a:endParaRPr lang="en-US" dirty="0">
              <a:solidFill>
                <a:srgbClr val="FF0000"/>
              </a:solidFill>
              <a:ea typeface="Calibri" pitchFamily="34" charset="0"/>
              <a:cs typeface="Arial" charset="0"/>
            </a:endParaRPr>
          </a:p>
          <a:p>
            <a:pPr eaLnBrk="0" hangingPunct="0">
              <a:defRPr/>
            </a:pPr>
            <a:r>
              <a:rPr lang="en-US" dirty="0">
                <a:ea typeface="Calibri" pitchFamily="34" charset="0"/>
                <a:cs typeface="Arial" charset="0"/>
              </a:rPr>
              <a:t>When on the </a:t>
            </a:r>
            <a:r>
              <a:rPr lang="en-US" dirty="0" smtClean="0">
                <a:ea typeface="Calibri" pitchFamily="34" charset="0"/>
                <a:cs typeface="Arial" charset="0"/>
              </a:rPr>
              <a:t>scene &amp; </a:t>
            </a:r>
            <a:r>
              <a:rPr lang="en-US" dirty="0">
                <a:ea typeface="Calibri" pitchFamily="34" charset="0"/>
                <a:cs typeface="Arial" charset="0"/>
              </a:rPr>
              <a:t>you encounter any emergency situation (health or safety) </a:t>
            </a:r>
            <a:r>
              <a:rPr lang="en-US" b="1" dirty="0">
                <a:ea typeface="Calibri" pitchFamily="34" charset="0"/>
                <a:cs typeface="Arial" charset="0"/>
              </a:rPr>
              <a:t>call 911.</a:t>
            </a:r>
            <a:r>
              <a:rPr lang="en-US" dirty="0">
                <a:ea typeface="Calibri" pitchFamily="34" charset="0"/>
                <a:cs typeface="Arial" charset="0"/>
              </a:rPr>
              <a:t>  This will activate emergency medical services, police and fire departments.</a:t>
            </a:r>
          </a:p>
          <a:p>
            <a:pPr eaLnBrk="0" hangingPunct="0">
              <a:defRPr/>
            </a:pPr>
            <a:r>
              <a:rPr lang="en-US" b="1" dirty="0">
                <a:solidFill>
                  <a:srgbClr val="FF0000"/>
                </a:solidFill>
                <a:ea typeface="Calibri" pitchFamily="34" charset="0"/>
                <a:cs typeface="Arial" charset="0"/>
              </a:rPr>
              <a:t>Alleged Abuse or Neglect</a:t>
            </a:r>
            <a:endParaRPr lang="en-US" dirty="0">
              <a:solidFill>
                <a:srgbClr val="FF0000"/>
              </a:solidFill>
              <a:ea typeface="Calibri" pitchFamily="34" charset="0"/>
              <a:cs typeface="Arial" charset="0"/>
            </a:endParaRPr>
          </a:p>
          <a:p>
            <a:pPr eaLnBrk="0" hangingPunct="0">
              <a:defRPr/>
            </a:pPr>
            <a:r>
              <a:rPr lang="en-US" dirty="0">
                <a:ea typeface="Calibri" pitchFamily="34" charset="0"/>
                <a:cs typeface="Arial" charset="0"/>
              </a:rPr>
              <a:t>In the case of alleged abuse or neglect, the initial reporter will comply with Child Protective Services Law (23PA.C.S.A. Chapter 63), and call the Department of Public Welfare’s (DPW) ChildLine and Abuse Registry at </a:t>
            </a:r>
            <a:r>
              <a:rPr lang="en-US" b="1" dirty="0">
                <a:ea typeface="Calibri" pitchFamily="34" charset="0"/>
                <a:cs typeface="Arial" charset="0"/>
              </a:rPr>
              <a:t>800-932-0313.</a:t>
            </a:r>
            <a:r>
              <a:rPr lang="en-US" dirty="0">
                <a:ea typeface="Calibri" pitchFamily="34" charset="0"/>
                <a:cs typeface="Arial" charset="0"/>
              </a:rPr>
              <a:t>  Again, this call should be made from the STC office with </a:t>
            </a:r>
            <a:r>
              <a:rPr lang="en-US" dirty="0" smtClean="0">
                <a:ea typeface="Calibri" pitchFamily="34" charset="0"/>
                <a:cs typeface="Arial" charset="0"/>
              </a:rPr>
              <a:t>a supervisor.</a:t>
            </a:r>
            <a:endParaRPr lang="en-US" dirty="0">
              <a:ea typeface="Calibri" pitchFamily="34" charset="0"/>
              <a:cs typeface="Arial" charset="0"/>
            </a:endParaRPr>
          </a:p>
          <a:p>
            <a:pPr eaLnBrk="0" hangingPunct="0">
              <a:defRPr/>
            </a:pPr>
            <a:r>
              <a:rPr lang="en-US" b="1" dirty="0">
                <a:solidFill>
                  <a:srgbClr val="FF0000"/>
                </a:solidFill>
                <a:ea typeface="Calibri" pitchFamily="34" charset="0"/>
                <a:cs typeface="Arial" charset="0"/>
              </a:rPr>
              <a:t>Reportable Diseases</a:t>
            </a:r>
            <a:endParaRPr lang="en-US" dirty="0">
              <a:solidFill>
                <a:srgbClr val="FF0000"/>
              </a:solidFill>
              <a:ea typeface="Calibri" pitchFamily="34" charset="0"/>
              <a:cs typeface="Arial" charset="0"/>
            </a:endParaRPr>
          </a:p>
          <a:p>
            <a:pPr eaLnBrk="0" hangingPunct="0">
              <a:defRPr/>
            </a:pPr>
            <a:r>
              <a:rPr lang="en-US" dirty="0">
                <a:ea typeface="Calibri" pitchFamily="34" charset="0"/>
                <a:cs typeface="Arial" charset="0"/>
              </a:rPr>
              <a:t>An incident report is required only when the reportable disease (see attached PA Department of Health List of Reportable Diseases) is initially diagnosed.  When an incident report is required, the initial reporter will contact the Center for Disease Control at </a:t>
            </a:r>
            <a:r>
              <a:rPr lang="en-US" b="1" dirty="0">
                <a:ea typeface="Calibri" pitchFamily="34" charset="0"/>
                <a:cs typeface="Arial" charset="0"/>
              </a:rPr>
              <a:t>215-865-6748.</a:t>
            </a:r>
            <a:r>
              <a:rPr lang="en-US" dirty="0">
                <a:ea typeface="Calibri" pitchFamily="34" charset="0"/>
                <a:cs typeface="Arial" charset="0"/>
              </a:rPr>
              <a:t>  Again, this call should be made from the STC office with </a:t>
            </a:r>
            <a:r>
              <a:rPr lang="en-US" dirty="0" smtClean="0">
                <a:ea typeface="Calibri" pitchFamily="34" charset="0"/>
                <a:cs typeface="Arial" charset="0"/>
              </a:rPr>
              <a:t>a supervisor.</a:t>
            </a:r>
            <a:endParaRPr lang="en-US" dirty="0">
              <a:ea typeface="Calibri" pitchFamily="34" charset="0"/>
              <a:cs typeface="Arial" charset="0"/>
            </a:endParaRPr>
          </a:p>
        </p:txBody>
      </p:sp>
      <p:graphicFrame>
        <p:nvGraphicFramePr>
          <p:cNvPr id="3074" name="Object 3"/>
          <p:cNvGraphicFramePr>
            <a:graphicFrameLocks noChangeAspect="1"/>
          </p:cNvGraphicFramePr>
          <p:nvPr/>
        </p:nvGraphicFramePr>
        <p:xfrm>
          <a:off x="4953000" y="5867400"/>
          <a:ext cx="2309813" cy="762000"/>
        </p:xfrm>
        <a:graphic>
          <a:graphicData uri="http://schemas.openxmlformats.org/presentationml/2006/ole">
            <p:oleObj spid="_x0000_s3074" name="Package" r:id="rId5" imgW="1394640" imgH="419040" progId="Package">
              <p:embed/>
            </p:oleObj>
          </a:graphicData>
        </a:graphic>
      </p:graphicFrame>
      <p:graphicFrame>
        <p:nvGraphicFramePr>
          <p:cNvPr id="3075" name="Object 4"/>
          <p:cNvGraphicFramePr>
            <a:graphicFrameLocks noChangeAspect="1"/>
          </p:cNvGraphicFramePr>
          <p:nvPr/>
        </p:nvGraphicFramePr>
        <p:xfrm>
          <a:off x="838200" y="5943600"/>
          <a:ext cx="3352800" cy="685800"/>
        </p:xfrm>
        <a:graphic>
          <a:graphicData uri="http://schemas.openxmlformats.org/presentationml/2006/ole">
            <p:oleObj spid="_x0000_s3075" name="Package" r:id="rId6" imgW="1920240" imgH="419040" progId="Package">
              <p:embed/>
            </p:oleObj>
          </a:graphicData>
        </a:graphic>
      </p:graphicFrame>
      <p:sp>
        <p:nvSpPr>
          <p:cNvPr id="3082" name="TextBox 10"/>
          <p:cNvSpPr txBox="1">
            <a:spLocks noChangeArrowheads="1"/>
          </p:cNvSpPr>
          <p:nvPr/>
        </p:nvSpPr>
        <p:spPr bwMode="auto">
          <a:xfrm>
            <a:off x="304800" y="5029200"/>
            <a:ext cx="8686800" cy="708025"/>
          </a:xfrm>
          <a:prstGeom prst="rect">
            <a:avLst/>
          </a:prstGeom>
          <a:noFill/>
          <a:ln w="9525">
            <a:noFill/>
            <a:miter lim="800000"/>
            <a:headEnd/>
            <a:tailEnd/>
          </a:ln>
        </p:spPr>
        <p:txBody>
          <a:bodyPr>
            <a:spAutoFit/>
          </a:bodyPr>
          <a:lstStyle/>
          <a:p>
            <a:r>
              <a:rPr lang="en-US" sz="2000" b="1" dirty="0">
                <a:cs typeface="Arial" charset="0"/>
              </a:rPr>
              <a:t>***Please read the attached documents below which include the Provider Incident reporting form and the Reporting of Incidents.</a:t>
            </a:r>
          </a:p>
        </p:txBody>
      </p:sp>
      <p:sp>
        <p:nvSpPr>
          <p:cNvPr id="11" name="Slide Number Placeholder 10"/>
          <p:cNvSpPr>
            <a:spLocks noGrp="1"/>
          </p:cNvSpPr>
          <p:nvPr>
            <p:ph type="sldNum" sz="quarter" idx="12"/>
          </p:nvPr>
        </p:nvSpPr>
        <p:spPr/>
        <p:txBody>
          <a:bodyPr/>
          <a:lstStyle/>
          <a:p>
            <a:pPr>
              <a:defRPr/>
            </a:pPr>
            <a:fld id="{816C7DE5-DEBE-452C-AB99-39CB9DD3E389}" type="slidenum">
              <a:rPr lang="en-US" smtClean="0"/>
              <a:pPr>
                <a:defRPr/>
              </a:pPr>
              <a:t>15</a:t>
            </a:fld>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C:\Documents and Settings\rita\Local Settings\Temporary Internet Files\Content.IE5\18ZWQGJN\MM900236472[1].gif"/>
          <p:cNvPicPr>
            <a:picLocks noChangeAspect="1" noChangeArrowheads="1" noCrop="1"/>
          </p:cNvPicPr>
          <p:nvPr/>
        </p:nvPicPr>
        <p:blipFill>
          <a:blip r:embed="rId3" cstate="print"/>
          <a:srcRect/>
          <a:stretch>
            <a:fillRect/>
          </a:stretch>
        </p:blipFill>
        <p:spPr bwMode="auto">
          <a:xfrm>
            <a:off x="7870825" y="141288"/>
            <a:ext cx="1066800" cy="990600"/>
          </a:xfrm>
          <a:prstGeom prst="rect">
            <a:avLst/>
          </a:prstGeom>
          <a:noFill/>
          <a:ln w="9525">
            <a:noFill/>
            <a:miter lim="800000"/>
            <a:headEnd/>
            <a:tailEnd/>
          </a:ln>
        </p:spPr>
      </p:pic>
      <p:sp>
        <p:nvSpPr>
          <p:cNvPr id="28675" name="Rectangle 1"/>
          <p:cNvSpPr>
            <a:spLocks noChangeArrowheads="1"/>
          </p:cNvSpPr>
          <p:nvPr/>
        </p:nvSpPr>
        <p:spPr bwMode="auto">
          <a:xfrm>
            <a:off x="152400" y="3836988"/>
            <a:ext cx="9144000" cy="1138237"/>
          </a:xfrm>
          <a:prstGeom prst="rect">
            <a:avLst/>
          </a:prstGeom>
          <a:noFill/>
          <a:ln w="9525">
            <a:noFill/>
            <a:miter lim="800000"/>
            <a:headEnd/>
            <a:tailEnd/>
          </a:ln>
        </p:spPr>
        <p:txBody>
          <a:bodyPr anchor="ctr">
            <a:spAutoFit/>
          </a:bodyPr>
          <a:lstStyle/>
          <a:p>
            <a:pPr eaLnBrk="0" hangingPunct="0"/>
            <a:endParaRPr lang="en-US" sz="1200" b="1" u="sng" dirty="0">
              <a:latin typeface="Calibri" pitchFamily="34" charset="0"/>
              <a:cs typeface="Times New Roman" pitchFamily="18" charset="0"/>
            </a:endParaRPr>
          </a:p>
          <a:p>
            <a:pPr eaLnBrk="0" hangingPunct="0"/>
            <a:endParaRPr lang="en-US" sz="2800" b="1" dirty="0">
              <a:latin typeface="Comic Sans MS" pitchFamily="66" charset="0"/>
              <a:cs typeface="Times New Roman" pitchFamily="18" charset="0"/>
            </a:endParaRPr>
          </a:p>
          <a:p>
            <a:pPr eaLnBrk="0" hangingPunct="0"/>
            <a:endParaRPr lang="en-US" sz="2800" b="1" dirty="0">
              <a:latin typeface="Comic Sans MS" pitchFamily="66" charset="0"/>
              <a:cs typeface="Times New Roman" pitchFamily="18" charset="0"/>
            </a:endParaRPr>
          </a:p>
        </p:txBody>
      </p:sp>
      <p:sp>
        <p:nvSpPr>
          <p:cNvPr id="28676" name="Rectangle 1"/>
          <p:cNvSpPr>
            <a:spLocks noChangeArrowheads="1"/>
          </p:cNvSpPr>
          <p:nvPr/>
        </p:nvSpPr>
        <p:spPr bwMode="auto">
          <a:xfrm>
            <a:off x="0" y="3716338"/>
            <a:ext cx="9144000" cy="339725"/>
          </a:xfrm>
          <a:prstGeom prst="rect">
            <a:avLst/>
          </a:prstGeom>
          <a:noFill/>
          <a:ln w="9525">
            <a:noFill/>
            <a:miter lim="800000"/>
            <a:headEnd/>
            <a:tailEnd/>
          </a:ln>
        </p:spPr>
        <p:txBody>
          <a:bodyPr anchor="ctr">
            <a:spAutoFit/>
          </a:bodyPr>
          <a:lstStyle/>
          <a:p>
            <a:pPr eaLnBrk="0" hangingPunct="0"/>
            <a:r>
              <a:rPr lang="en-US" sz="1600" dirty="0">
                <a:latin typeface="Comic Sans MS" pitchFamily="66" charset="0"/>
                <a:cs typeface="Times New Roman" pitchFamily="18" charset="0"/>
              </a:rPr>
              <a:t>	</a:t>
            </a:r>
            <a:endParaRPr lang="en-US" sz="1200" b="1" dirty="0">
              <a:latin typeface="Comic Sans MS" pitchFamily="66" charset="0"/>
            </a:endParaRPr>
          </a:p>
        </p:txBody>
      </p:sp>
      <p:sp>
        <p:nvSpPr>
          <p:cNvPr id="28677" name="Rectangle 4"/>
          <p:cNvSpPr>
            <a:spLocks noChangeArrowheads="1"/>
          </p:cNvSpPr>
          <p:nvPr/>
        </p:nvSpPr>
        <p:spPr bwMode="auto">
          <a:xfrm>
            <a:off x="152400" y="1524000"/>
            <a:ext cx="8991600" cy="3062288"/>
          </a:xfrm>
          <a:prstGeom prst="rect">
            <a:avLst/>
          </a:prstGeom>
          <a:noFill/>
          <a:ln w="9525">
            <a:noFill/>
            <a:miter lim="800000"/>
            <a:headEnd/>
            <a:tailEnd/>
          </a:ln>
        </p:spPr>
        <p:txBody>
          <a:bodyPr anchor="ctr">
            <a:spAutoFit/>
          </a:bodyPr>
          <a:lstStyle/>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endParaRPr lang="en-US" sz="2000" dirty="0">
              <a:latin typeface="Comic Sans MS" pitchFamily="66" charset="0"/>
            </a:endParaRPr>
          </a:p>
          <a:p>
            <a:endParaRPr lang="en-US" sz="2000" dirty="0">
              <a:latin typeface="Comic Sans MS" pitchFamily="66" charset="0"/>
            </a:endParaRPr>
          </a:p>
          <a:p>
            <a:pPr eaLnBrk="0" hangingPunct="0"/>
            <a:endParaRPr lang="en-US" sz="2000" dirty="0"/>
          </a:p>
          <a:p>
            <a:pPr eaLnBrk="0" hangingPunct="0"/>
            <a:endParaRPr lang="en-US" sz="1900" dirty="0">
              <a:latin typeface="Comic Sans MS" pitchFamily="66" charset="0"/>
              <a:cs typeface="Times New Roman" pitchFamily="18" charset="0"/>
            </a:endParaRPr>
          </a:p>
        </p:txBody>
      </p:sp>
      <p:sp>
        <p:nvSpPr>
          <p:cNvPr id="28678" name="Rectangle 1"/>
          <p:cNvSpPr>
            <a:spLocks noChangeArrowheads="1"/>
          </p:cNvSpPr>
          <p:nvPr/>
        </p:nvSpPr>
        <p:spPr bwMode="auto">
          <a:xfrm>
            <a:off x="0" y="2878138"/>
            <a:ext cx="9144000" cy="1122362"/>
          </a:xfrm>
          <a:prstGeom prst="rect">
            <a:avLst/>
          </a:prstGeom>
          <a:noFill/>
          <a:ln w="9525">
            <a:noFill/>
            <a:miter lim="800000"/>
            <a:headEnd/>
            <a:tailEnd/>
          </a:ln>
        </p:spPr>
        <p:txBody>
          <a:bodyPr anchor="ctr">
            <a:spAutoFit/>
          </a:bodyPr>
          <a:lstStyle/>
          <a:p>
            <a:pPr algn="ctr"/>
            <a:endParaRPr lang="en-US" sz="2400" b="1" dirty="0">
              <a:latin typeface="Comic Sans MS" pitchFamily="66" charset="0"/>
            </a:endParaRPr>
          </a:p>
          <a:p>
            <a:endParaRPr lang="en-US" sz="1900" dirty="0">
              <a:latin typeface="Comic Sans MS" pitchFamily="66" charset="0"/>
            </a:endParaRPr>
          </a:p>
          <a:p>
            <a:pPr algn="ctr"/>
            <a:endParaRPr lang="en-US" sz="2400" b="1" dirty="0">
              <a:latin typeface="Comic Sans MS" pitchFamily="66" charset="0"/>
            </a:endParaRPr>
          </a:p>
        </p:txBody>
      </p:sp>
      <p:sp>
        <p:nvSpPr>
          <p:cNvPr id="65543" name="Rectangle 1"/>
          <p:cNvSpPr>
            <a:spLocks noChangeArrowheads="1"/>
          </p:cNvSpPr>
          <p:nvPr/>
        </p:nvSpPr>
        <p:spPr bwMode="auto">
          <a:xfrm>
            <a:off x="0" y="166876"/>
            <a:ext cx="9144000" cy="6494085"/>
          </a:xfrm>
          <a:prstGeom prst="rect">
            <a:avLst/>
          </a:prstGeom>
          <a:noFill/>
          <a:ln w="9525">
            <a:noFill/>
            <a:miter lim="800000"/>
            <a:headEnd/>
            <a:tailEnd/>
          </a:ln>
        </p:spPr>
        <p:txBody>
          <a:bodyPr anchor="ctr">
            <a:spAutoFit/>
          </a:bodyPr>
          <a:lstStyle/>
          <a:p>
            <a:pPr eaLnBrk="0" hangingPunct="0">
              <a:tabLst>
                <a:tab pos="1714500" algn="l"/>
              </a:tabLst>
              <a:defRPr/>
            </a:pPr>
            <a:r>
              <a:rPr lang="en-US" sz="2400" b="1" dirty="0">
                <a:solidFill>
                  <a:schemeClr val="accent5">
                    <a:lumMod val="75000"/>
                  </a:schemeClr>
                </a:solidFill>
                <a:latin typeface="Comic Sans MS" pitchFamily="66" charset="0"/>
                <a:cs typeface="Times New Roman" pitchFamily="18" charset="0"/>
              </a:rPr>
              <a:t>STC HIPPA PRIVACY COMPLIANCE TRAINING</a:t>
            </a:r>
          </a:p>
          <a:p>
            <a:pPr algn="ctr" eaLnBrk="0" hangingPunct="0">
              <a:tabLst>
                <a:tab pos="1714500" algn="l"/>
              </a:tabLst>
              <a:defRPr/>
            </a:pPr>
            <a:endParaRPr lang="en-US" sz="2000" b="1" dirty="0">
              <a:cs typeface="Arial" charset="0"/>
            </a:endParaRPr>
          </a:p>
          <a:p>
            <a:pPr eaLnBrk="0" hangingPunct="0">
              <a:buFontTx/>
              <a:buChar char="•"/>
              <a:tabLst>
                <a:tab pos="1714500" algn="l"/>
              </a:tabLst>
              <a:defRPr/>
            </a:pPr>
            <a:r>
              <a:rPr lang="en-US" sz="2000" b="1" dirty="0">
                <a:cs typeface="Arial" charset="0"/>
              </a:rPr>
              <a:t>WHAT IS HIPAA?</a:t>
            </a:r>
          </a:p>
          <a:p>
            <a:pPr eaLnBrk="0" hangingPunct="0">
              <a:tabLst>
                <a:tab pos="1714500" algn="l"/>
              </a:tabLst>
              <a:defRPr/>
            </a:pPr>
            <a:r>
              <a:rPr lang="en-US" sz="2000" dirty="0">
                <a:cs typeface="Arial" charset="0"/>
              </a:rPr>
              <a:t>The Health Insurance Portability &amp; Accountability Act of 1996, also known as HIPAA, is a federal legislation that has implemented a national minimum standard for the protection of an individual’s health information.</a:t>
            </a:r>
          </a:p>
          <a:p>
            <a:pPr eaLnBrk="0" hangingPunct="0">
              <a:buFontTx/>
              <a:buChar char="•"/>
              <a:tabLst>
                <a:tab pos="1714500" algn="l"/>
              </a:tabLst>
              <a:defRPr/>
            </a:pPr>
            <a:r>
              <a:rPr lang="en-US" sz="2000" b="1" dirty="0">
                <a:cs typeface="Arial" charset="0"/>
              </a:rPr>
              <a:t>WHY HIPAA?</a:t>
            </a:r>
          </a:p>
          <a:p>
            <a:pPr eaLnBrk="0" hangingPunct="0">
              <a:tabLst>
                <a:tab pos="1714500" algn="l"/>
              </a:tabLst>
              <a:defRPr/>
            </a:pPr>
            <a:r>
              <a:rPr lang="en-US" sz="2000" dirty="0">
                <a:cs typeface="Arial" charset="0"/>
              </a:rPr>
              <a:t>Americans as consumers, workers, and patients, are growing concerned about the privacy of their personal~ financial, and health information. While computer and information systems help us, they also carry the potential for the misuse of the information stored in these systems.</a:t>
            </a:r>
          </a:p>
          <a:p>
            <a:pPr eaLnBrk="0" hangingPunct="0">
              <a:buFontTx/>
              <a:buChar char="•"/>
              <a:tabLst>
                <a:tab pos="1714500" algn="l"/>
              </a:tabLst>
              <a:defRPr/>
            </a:pPr>
            <a:r>
              <a:rPr lang="en-US" sz="2000" b="1" dirty="0">
                <a:cs typeface="Arial" charset="0"/>
              </a:rPr>
              <a:t>WHO’S AFFECTED?</a:t>
            </a:r>
          </a:p>
          <a:p>
            <a:pPr eaLnBrk="0" hangingPunct="0">
              <a:tabLst>
                <a:tab pos="1714500" algn="l"/>
              </a:tabLst>
              <a:defRPr/>
            </a:pPr>
            <a:r>
              <a:rPr lang="en-US" sz="2000" dirty="0">
                <a:cs typeface="Arial" charset="0"/>
              </a:rPr>
              <a:t>Many are affected by </a:t>
            </a:r>
            <a:r>
              <a:rPr lang="en-US" sz="2000" dirty="0" smtClean="0">
                <a:cs typeface="Arial" charset="0"/>
              </a:rPr>
              <a:t>this </a:t>
            </a:r>
            <a:r>
              <a:rPr lang="en-US" sz="2000" dirty="0">
                <a:cs typeface="Arial" charset="0"/>
              </a:rPr>
              <a:t>legislation, </a:t>
            </a:r>
            <a:r>
              <a:rPr lang="en-US" sz="2000" dirty="0" smtClean="0">
                <a:cs typeface="Arial" charset="0"/>
              </a:rPr>
              <a:t>including:</a:t>
            </a:r>
            <a:endParaRPr lang="en-US" sz="2000" dirty="0">
              <a:cs typeface="Arial" charset="0"/>
            </a:endParaRPr>
          </a:p>
          <a:p>
            <a:pPr eaLnBrk="0" hangingPunct="0">
              <a:tabLst>
                <a:tab pos="1714500" algn="l"/>
              </a:tabLst>
              <a:defRPr/>
            </a:pPr>
            <a:r>
              <a:rPr lang="en-US" sz="2000" i="1" dirty="0">
                <a:cs typeface="Arial" charset="0"/>
              </a:rPr>
              <a:t> </a:t>
            </a:r>
            <a:r>
              <a:rPr lang="en-US" sz="2000" i="1" dirty="0">
                <a:cs typeface="Arial" charset="0"/>
                <a:sym typeface="Symbol" pitchFamily="18" charset="2"/>
              </a:rPr>
              <a:t></a:t>
            </a:r>
            <a:r>
              <a:rPr lang="en-US" sz="2000" i="1" dirty="0">
                <a:cs typeface="Arial" charset="0"/>
              </a:rPr>
              <a:t> You, if you have ever been, will be, or are being treated by a health care professional/organization</a:t>
            </a:r>
            <a:endParaRPr lang="en-US" sz="2000" dirty="0">
              <a:cs typeface="Arial" charset="0"/>
              <a:sym typeface="Symbol" pitchFamily="18" charset="2"/>
            </a:endParaRPr>
          </a:p>
          <a:p>
            <a:pPr eaLnBrk="0" hangingPunct="0">
              <a:tabLst>
                <a:tab pos="1714500" algn="l"/>
              </a:tabLst>
              <a:defRPr/>
            </a:pPr>
            <a:r>
              <a:rPr lang="en-US" sz="2000" i="1" dirty="0">
                <a:cs typeface="Arial" charset="0"/>
                <a:sym typeface="Symbol" pitchFamily="18" charset="2"/>
              </a:rPr>
              <a:t></a:t>
            </a:r>
            <a:r>
              <a:rPr lang="en-US" sz="2000" i="1" dirty="0">
                <a:cs typeface="Arial" charset="0"/>
              </a:rPr>
              <a:t> You, if you are an employee of an entity that creates, uses, or discloses health care information</a:t>
            </a:r>
            <a:endParaRPr lang="en-US" sz="2000" dirty="0">
              <a:cs typeface="Arial" charset="0"/>
              <a:sym typeface="Symbol" pitchFamily="18" charset="2"/>
            </a:endParaRPr>
          </a:p>
          <a:p>
            <a:pPr eaLnBrk="0" hangingPunct="0">
              <a:tabLst>
                <a:tab pos="1714500" algn="l"/>
              </a:tabLst>
              <a:defRPr/>
            </a:pPr>
            <a:r>
              <a:rPr lang="en-US" sz="2000" i="1" dirty="0">
                <a:cs typeface="Arial" charset="0"/>
                <a:sym typeface="Symbol" pitchFamily="18" charset="2"/>
              </a:rPr>
              <a:t></a:t>
            </a:r>
            <a:r>
              <a:rPr lang="en-US" sz="2000" i="1" dirty="0">
                <a:cs typeface="Arial" charset="0"/>
              </a:rPr>
              <a:t> </a:t>
            </a:r>
            <a:r>
              <a:rPr lang="en-US" sz="2000" i="1" dirty="0">
                <a:cs typeface="Arial" charset="0"/>
                <a:sym typeface="Symbol" pitchFamily="18" charset="2"/>
              </a:rPr>
              <a:t> Agencies </a:t>
            </a:r>
            <a:r>
              <a:rPr lang="en-US" sz="2000" i="1" dirty="0" smtClean="0">
                <a:cs typeface="Arial" charset="0"/>
                <a:sym typeface="Symbol" pitchFamily="18" charset="2"/>
              </a:rPr>
              <a:t>are </a:t>
            </a:r>
            <a:r>
              <a:rPr lang="en-US" sz="2000" i="1" dirty="0">
                <a:cs typeface="Arial" charset="0"/>
                <a:sym typeface="Symbol" pitchFamily="18" charset="2"/>
              </a:rPr>
              <a:t>covered entities that treat patients, </a:t>
            </a:r>
            <a:r>
              <a:rPr lang="en-US" sz="2000" i="1" dirty="0" smtClean="0">
                <a:cs typeface="Arial" charset="0"/>
                <a:sym typeface="Symbol" pitchFamily="18" charset="2"/>
              </a:rPr>
              <a:t>process healthcare </a:t>
            </a:r>
            <a:r>
              <a:rPr lang="en-US" sz="2000" i="1" dirty="0">
                <a:cs typeface="Arial" charset="0"/>
                <a:sym typeface="Symbol" pitchFamily="18" charset="2"/>
              </a:rPr>
              <a:t>claims, </a:t>
            </a:r>
            <a:r>
              <a:rPr lang="en-US" sz="2000" i="1" dirty="0" smtClean="0">
                <a:cs typeface="Arial" charset="0"/>
                <a:sym typeface="Symbol" pitchFamily="18" charset="2"/>
              </a:rPr>
              <a:t>support </a:t>
            </a:r>
            <a:r>
              <a:rPr lang="en-US" sz="2000" i="1" dirty="0">
                <a:cs typeface="Arial" charset="0"/>
                <a:sym typeface="Symbol" pitchFamily="18" charset="2"/>
              </a:rPr>
              <a:t>healthcare operations and/or use that information for public health </a:t>
            </a:r>
            <a:r>
              <a:rPr lang="en-US" sz="2000" i="1" dirty="0" smtClean="0">
                <a:cs typeface="Arial" charset="0"/>
                <a:sym typeface="Symbol" pitchFamily="18" charset="2"/>
              </a:rPr>
              <a:t>planning</a:t>
            </a:r>
            <a:r>
              <a:rPr lang="en-US" sz="2000" dirty="0">
                <a:cs typeface="Arial" charset="0"/>
                <a:sym typeface="Symbol" pitchFamily="18" charset="2"/>
              </a:rPr>
              <a:t> </a:t>
            </a:r>
            <a:r>
              <a:rPr lang="en-US" sz="2000" i="1" dirty="0" smtClean="0">
                <a:cs typeface="Arial" charset="0"/>
                <a:sym typeface="Symbol" pitchFamily="18" charset="2"/>
              </a:rPr>
              <a:t>and </a:t>
            </a:r>
            <a:r>
              <a:rPr lang="en-US" sz="2000" i="1" dirty="0">
                <a:cs typeface="Arial" charset="0"/>
                <a:sym typeface="Symbol" pitchFamily="18" charset="2"/>
              </a:rPr>
              <a:t>research.</a:t>
            </a:r>
            <a:endParaRPr lang="en-US" sz="2000" dirty="0">
              <a:cs typeface="Arial" charset="0"/>
              <a:sym typeface="Symbol" pitchFamily="18" charset="2"/>
            </a:endParaRPr>
          </a:p>
          <a:p>
            <a:pPr eaLnBrk="0" hangingPunct="0">
              <a:tabLst>
                <a:tab pos="1714500" algn="l"/>
              </a:tabLst>
              <a:defRPr/>
            </a:pPr>
            <a:endParaRPr lang="en-US" sz="1200" i="1" dirty="0">
              <a:latin typeface="Times New Roman" pitchFamily="18" charset="0"/>
              <a:cs typeface="Times New Roman" pitchFamily="18" charset="0"/>
              <a:sym typeface="Symbol" pitchFamily="18" charset="2"/>
            </a:endParaRPr>
          </a:p>
        </p:txBody>
      </p:sp>
      <p:sp>
        <p:nvSpPr>
          <p:cNvPr id="8" name="Slide Number Placeholder 7"/>
          <p:cNvSpPr>
            <a:spLocks noGrp="1"/>
          </p:cNvSpPr>
          <p:nvPr>
            <p:ph type="sldNum" sz="quarter" idx="12"/>
          </p:nvPr>
        </p:nvSpPr>
        <p:spPr/>
        <p:txBody>
          <a:bodyPr/>
          <a:lstStyle/>
          <a:p>
            <a:pPr>
              <a:defRPr/>
            </a:pPr>
            <a:fld id="{542B60B9-3DAA-45E5-A3C6-F83687B5381A}" type="slidenum">
              <a:rPr lang="en-US" smtClean="0"/>
              <a:pPr>
                <a:defRPr/>
              </a:pPr>
              <a:t>16</a:t>
            </a:fld>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2" descr="C:\Documents and Settings\rita\Local Settings\Temporary Internet Files\Content.IE5\18ZWQGJN\MM900236472[1].gif"/>
          <p:cNvPicPr>
            <a:picLocks noChangeAspect="1" noChangeArrowheads="1" noCrop="1"/>
          </p:cNvPicPr>
          <p:nvPr/>
        </p:nvPicPr>
        <p:blipFill>
          <a:blip r:embed="rId4" cstate="print"/>
          <a:srcRect/>
          <a:stretch>
            <a:fillRect/>
          </a:stretch>
        </p:blipFill>
        <p:spPr bwMode="auto">
          <a:xfrm>
            <a:off x="7870825" y="141288"/>
            <a:ext cx="1066800" cy="990600"/>
          </a:xfrm>
          <a:prstGeom prst="rect">
            <a:avLst/>
          </a:prstGeom>
          <a:noFill/>
          <a:ln w="9525">
            <a:noFill/>
            <a:miter lim="800000"/>
            <a:headEnd/>
            <a:tailEnd/>
          </a:ln>
        </p:spPr>
      </p:pic>
      <p:sp>
        <p:nvSpPr>
          <p:cNvPr id="4101" name="Rectangle 1"/>
          <p:cNvSpPr>
            <a:spLocks noChangeArrowheads="1"/>
          </p:cNvSpPr>
          <p:nvPr/>
        </p:nvSpPr>
        <p:spPr bwMode="auto">
          <a:xfrm>
            <a:off x="152400" y="3836988"/>
            <a:ext cx="9144000" cy="1138237"/>
          </a:xfrm>
          <a:prstGeom prst="rect">
            <a:avLst/>
          </a:prstGeom>
          <a:noFill/>
          <a:ln w="9525">
            <a:noFill/>
            <a:miter lim="800000"/>
            <a:headEnd/>
            <a:tailEnd/>
          </a:ln>
        </p:spPr>
        <p:txBody>
          <a:bodyPr anchor="ctr">
            <a:spAutoFit/>
          </a:bodyPr>
          <a:lstStyle/>
          <a:p>
            <a:pPr eaLnBrk="0" hangingPunct="0"/>
            <a:endParaRPr lang="en-US" sz="1200" b="1" u="sng" dirty="0">
              <a:latin typeface="Calibri" pitchFamily="34" charset="0"/>
              <a:cs typeface="Times New Roman" pitchFamily="18" charset="0"/>
            </a:endParaRPr>
          </a:p>
          <a:p>
            <a:pPr eaLnBrk="0" hangingPunct="0"/>
            <a:endParaRPr lang="en-US" sz="2800" b="1" dirty="0">
              <a:latin typeface="Comic Sans MS" pitchFamily="66" charset="0"/>
              <a:cs typeface="Times New Roman" pitchFamily="18" charset="0"/>
            </a:endParaRPr>
          </a:p>
          <a:p>
            <a:pPr eaLnBrk="0" hangingPunct="0"/>
            <a:endParaRPr lang="en-US" sz="2800" b="1" dirty="0">
              <a:latin typeface="Comic Sans MS" pitchFamily="66" charset="0"/>
              <a:cs typeface="Times New Roman" pitchFamily="18" charset="0"/>
            </a:endParaRPr>
          </a:p>
        </p:txBody>
      </p:sp>
      <p:sp>
        <p:nvSpPr>
          <p:cNvPr id="4102" name="Rectangle 1"/>
          <p:cNvSpPr>
            <a:spLocks noChangeArrowheads="1"/>
          </p:cNvSpPr>
          <p:nvPr/>
        </p:nvSpPr>
        <p:spPr bwMode="auto">
          <a:xfrm>
            <a:off x="0" y="3716338"/>
            <a:ext cx="9144000" cy="339725"/>
          </a:xfrm>
          <a:prstGeom prst="rect">
            <a:avLst/>
          </a:prstGeom>
          <a:noFill/>
          <a:ln w="9525">
            <a:noFill/>
            <a:miter lim="800000"/>
            <a:headEnd/>
            <a:tailEnd/>
          </a:ln>
        </p:spPr>
        <p:txBody>
          <a:bodyPr anchor="ctr">
            <a:spAutoFit/>
          </a:bodyPr>
          <a:lstStyle/>
          <a:p>
            <a:pPr eaLnBrk="0" hangingPunct="0"/>
            <a:r>
              <a:rPr lang="en-US" sz="1600" dirty="0">
                <a:latin typeface="Comic Sans MS" pitchFamily="66" charset="0"/>
                <a:cs typeface="Times New Roman" pitchFamily="18" charset="0"/>
              </a:rPr>
              <a:t>	</a:t>
            </a:r>
            <a:endParaRPr lang="en-US" sz="1200" b="1" dirty="0">
              <a:latin typeface="Comic Sans MS" pitchFamily="66" charset="0"/>
            </a:endParaRPr>
          </a:p>
        </p:txBody>
      </p:sp>
      <p:sp>
        <p:nvSpPr>
          <p:cNvPr id="4103" name="Rectangle 4"/>
          <p:cNvSpPr>
            <a:spLocks noChangeArrowheads="1"/>
          </p:cNvSpPr>
          <p:nvPr/>
        </p:nvSpPr>
        <p:spPr bwMode="auto">
          <a:xfrm>
            <a:off x="152400" y="1524000"/>
            <a:ext cx="8991600" cy="3062288"/>
          </a:xfrm>
          <a:prstGeom prst="rect">
            <a:avLst/>
          </a:prstGeom>
          <a:noFill/>
          <a:ln w="9525">
            <a:noFill/>
            <a:miter lim="800000"/>
            <a:headEnd/>
            <a:tailEnd/>
          </a:ln>
        </p:spPr>
        <p:txBody>
          <a:bodyPr anchor="ctr">
            <a:spAutoFit/>
          </a:bodyPr>
          <a:lstStyle/>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endParaRPr lang="en-US" sz="2000" dirty="0">
              <a:latin typeface="Comic Sans MS" pitchFamily="66" charset="0"/>
            </a:endParaRPr>
          </a:p>
          <a:p>
            <a:endParaRPr lang="en-US" sz="2000" dirty="0">
              <a:latin typeface="Comic Sans MS" pitchFamily="66" charset="0"/>
            </a:endParaRPr>
          </a:p>
          <a:p>
            <a:pPr eaLnBrk="0" hangingPunct="0"/>
            <a:endParaRPr lang="en-US" sz="2000" dirty="0"/>
          </a:p>
          <a:p>
            <a:pPr eaLnBrk="0" hangingPunct="0"/>
            <a:endParaRPr lang="en-US" sz="1900" dirty="0">
              <a:latin typeface="Comic Sans MS" pitchFamily="66" charset="0"/>
              <a:cs typeface="Times New Roman" pitchFamily="18" charset="0"/>
            </a:endParaRPr>
          </a:p>
        </p:txBody>
      </p:sp>
      <p:sp>
        <p:nvSpPr>
          <p:cNvPr id="4104" name="Rectangle 1"/>
          <p:cNvSpPr>
            <a:spLocks noChangeArrowheads="1"/>
          </p:cNvSpPr>
          <p:nvPr/>
        </p:nvSpPr>
        <p:spPr bwMode="auto">
          <a:xfrm>
            <a:off x="0" y="2878138"/>
            <a:ext cx="9144000" cy="1122362"/>
          </a:xfrm>
          <a:prstGeom prst="rect">
            <a:avLst/>
          </a:prstGeom>
          <a:noFill/>
          <a:ln w="9525">
            <a:noFill/>
            <a:miter lim="800000"/>
            <a:headEnd/>
            <a:tailEnd/>
          </a:ln>
        </p:spPr>
        <p:txBody>
          <a:bodyPr anchor="ctr">
            <a:spAutoFit/>
          </a:bodyPr>
          <a:lstStyle/>
          <a:p>
            <a:pPr algn="ctr"/>
            <a:endParaRPr lang="en-US" sz="2400" b="1" dirty="0">
              <a:latin typeface="Comic Sans MS" pitchFamily="66" charset="0"/>
            </a:endParaRPr>
          </a:p>
          <a:p>
            <a:endParaRPr lang="en-US" sz="1900" dirty="0">
              <a:latin typeface="Comic Sans MS" pitchFamily="66" charset="0"/>
            </a:endParaRPr>
          </a:p>
          <a:p>
            <a:pPr algn="ctr"/>
            <a:endParaRPr lang="en-US" sz="2400" b="1" dirty="0">
              <a:latin typeface="Comic Sans MS" pitchFamily="66" charset="0"/>
            </a:endParaRPr>
          </a:p>
        </p:txBody>
      </p:sp>
      <p:sp>
        <p:nvSpPr>
          <p:cNvPr id="5129" name="Rectangle 2"/>
          <p:cNvSpPr>
            <a:spLocks noChangeArrowheads="1"/>
          </p:cNvSpPr>
          <p:nvPr/>
        </p:nvSpPr>
        <p:spPr bwMode="auto">
          <a:xfrm>
            <a:off x="0" y="11113"/>
            <a:ext cx="9144000" cy="6740525"/>
          </a:xfrm>
          <a:prstGeom prst="rect">
            <a:avLst/>
          </a:prstGeom>
          <a:noFill/>
          <a:ln w="9525">
            <a:noFill/>
            <a:miter lim="800000"/>
            <a:headEnd/>
            <a:tailEnd/>
          </a:ln>
        </p:spPr>
        <p:txBody>
          <a:bodyPr anchor="ctr">
            <a:spAutoFit/>
          </a:bodyPr>
          <a:lstStyle/>
          <a:p>
            <a:pPr eaLnBrk="0" hangingPunct="0">
              <a:defRPr/>
            </a:pPr>
            <a:r>
              <a:rPr lang="en-US" sz="2000" b="1" u="sng" dirty="0">
                <a:solidFill>
                  <a:schemeClr val="accent5">
                    <a:lumMod val="75000"/>
                  </a:schemeClr>
                </a:solidFill>
                <a:ea typeface="Calibri" pitchFamily="34" charset="0"/>
                <a:cs typeface="Arial" charset="0"/>
              </a:rPr>
              <a:t>Notice of Privacy Practices (NPP)</a:t>
            </a:r>
          </a:p>
          <a:p>
            <a:pPr eaLnBrk="0" hangingPunct="0">
              <a:defRPr/>
            </a:pPr>
            <a:endParaRPr lang="en-US" dirty="0">
              <a:ea typeface="Calibri" pitchFamily="34" charset="0"/>
              <a:cs typeface="Arial" charset="0"/>
            </a:endParaRPr>
          </a:p>
          <a:p>
            <a:pPr eaLnBrk="0" hangingPunct="0">
              <a:buFont typeface="Arial" charset="0"/>
              <a:buChar char="•"/>
              <a:defRPr/>
            </a:pPr>
            <a:r>
              <a:rPr lang="en-US" dirty="0">
                <a:ea typeface="Calibri" pitchFamily="34" charset="0"/>
                <a:cs typeface="Arial" charset="0"/>
              </a:rPr>
              <a:t>HIPAA states that each client/patient has a right to adequate notice of the uses </a:t>
            </a:r>
          </a:p>
          <a:p>
            <a:pPr eaLnBrk="0" hangingPunct="0">
              <a:defRPr/>
            </a:pPr>
            <a:r>
              <a:rPr lang="en-US" dirty="0">
                <a:ea typeface="Calibri" pitchFamily="34" charset="0"/>
                <a:cs typeface="Arial" charset="0"/>
              </a:rPr>
              <a:t> and disclosures of PHI that may be made by a </a:t>
            </a:r>
            <a:r>
              <a:rPr lang="en-US" dirty="0" smtClean="0">
                <a:ea typeface="Calibri" pitchFamily="34" charset="0"/>
                <a:cs typeface="Arial" charset="0"/>
              </a:rPr>
              <a:t>provider/agency</a:t>
            </a:r>
            <a:endParaRPr lang="en-US" dirty="0">
              <a:ea typeface="Calibri" pitchFamily="34" charset="0"/>
              <a:cs typeface="Arial" charset="0"/>
            </a:endParaRPr>
          </a:p>
          <a:p>
            <a:pPr eaLnBrk="0" hangingPunct="0">
              <a:buFont typeface="Arial" charset="0"/>
              <a:buChar char="•"/>
              <a:defRPr/>
            </a:pPr>
            <a:r>
              <a:rPr lang="en-US" dirty="0">
                <a:ea typeface="Calibri" pitchFamily="34" charset="0"/>
                <a:cs typeface="Arial" charset="0"/>
              </a:rPr>
              <a:t>A provider/agency’s Notice of Privacy Practice must be made available to all clients/patients at or before the first date of service</a:t>
            </a:r>
          </a:p>
          <a:p>
            <a:pPr eaLnBrk="0" hangingPunct="0">
              <a:buFont typeface="Arial" charset="0"/>
              <a:buChar char="•"/>
              <a:defRPr/>
            </a:pPr>
            <a:r>
              <a:rPr lang="en-US" dirty="0">
                <a:ea typeface="Calibri" pitchFamily="34" charset="0"/>
                <a:cs typeface="Arial" charset="0"/>
              </a:rPr>
              <a:t>Providers/agencies must obtain a written acknowledgement from the client/patient that they have received the NPP</a:t>
            </a:r>
          </a:p>
          <a:p>
            <a:pPr eaLnBrk="0" hangingPunct="0">
              <a:buFont typeface="Arial" charset="0"/>
              <a:buChar char="•"/>
              <a:defRPr/>
            </a:pPr>
            <a:r>
              <a:rPr lang="en-US" dirty="0">
                <a:ea typeface="Calibri" pitchFamily="34" charset="0"/>
                <a:cs typeface="Arial" charset="0"/>
              </a:rPr>
              <a:t>NPP must be posted at all treatment facilities</a:t>
            </a:r>
          </a:p>
          <a:p>
            <a:pPr eaLnBrk="0" hangingPunct="0">
              <a:buFont typeface="Arial" charset="0"/>
              <a:buChar char="•"/>
              <a:defRPr/>
            </a:pPr>
            <a:r>
              <a:rPr lang="en-US" dirty="0">
                <a:ea typeface="Calibri" pitchFamily="34" charset="0"/>
                <a:cs typeface="Arial" charset="0"/>
              </a:rPr>
              <a:t>A hard copy of the NPP must be provided to the client/patient upon request</a:t>
            </a:r>
          </a:p>
          <a:p>
            <a:pPr eaLnBrk="0" hangingPunct="0">
              <a:defRPr/>
            </a:pPr>
            <a:r>
              <a:rPr lang="en-US" b="1" u="sng" dirty="0">
                <a:ea typeface="Calibri" pitchFamily="34" charset="0"/>
                <a:cs typeface="Arial" charset="0"/>
              </a:rPr>
              <a:t>Client/Patient Rights</a:t>
            </a:r>
            <a:endParaRPr lang="en-US" dirty="0">
              <a:ea typeface="Calibri" pitchFamily="34" charset="0"/>
              <a:cs typeface="Arial" charset="0"/>
            </a:endParaRPr>
          </a:p>
          <a:p>
            <a:pPr eaLnBrk="0" hangingPunct="0">
              <a:buFont typeface="Arial" charset="0"/>
              <a:buChar char="•"/>
              <a:defRPr/>
            </a:pPr>
            <a:r>
              <a:rPr lang="en-US" dirty="0">
                <a:ea typeface="Calibri" pitchFamily="34" charset="0"/>
                <a:cs typeface="Arial" charset="0"/>
              </a:rPr>
              <a:t>Under HIPAA, clients/patients have the right to access, inspect, amend, or copy their PHI</a:t>
            </a:r>
          </a:p>
          <a:p>
            <a:pPr eaLnBrk="0" hangingPunct="0">
              <a:buFont typeface="Arial" charset="0"/>
              <a:buChar char="•"/>
              <a:defRPr/>
            </a:pPr>
            <a:r>
              <a:rPr lang="en-US" dirty="0">
                <a:ea typeface="Calibri" pitchFamily="34" charset="0"/>
                <a:cs typeface="Arial" charset="0"/>
              </a:rPr>
              <a:t>The request to amend PHI is subject to HIPAA provisions</a:t>
            </a:r>
          </a:p>
          <a:p>
            <a:pPr eaLnBrk="0" hangingPunct="0">
              <a:defRPr/>
            </a:pPr>
            <a:r>
              <a:rPr lang="en-US" b="1" u="sng" dirty="0">
                <a:ea typeface="Calibri" pitchFamily="34" charset="0"/>
                <a:cs typeface="Arial" charset="0"/>
              </a:rPr>
              <a:t>How HIPAA Affects You the Provider</a:t>
            </a:r>
            <a:endParaRPr lang="en-US" dirty="0">
              <a:ea typeface="Calibri" pitchFamily="34" charset="0"/>
              <a:cs typeface="Arial" charset="0"/>
            </a:endParaRPr>
          </a:p>
          <a:p>
            <a:pPr eaLnBrk="0" hangingPunct="0">
              <a:buFont typeface="Arial" charset="0"/>
              <a:buChar char="•"/>
              <a:defRPr/>
            </a:pPr>
            <a:r>
              <a:rPr lang="en-US" dirty="0">
                <a:ea typeface="Calibri" pitchFamily="34" charset="0"/>
                <a:cs typeface="Arial" charset="0"/>
              </a:rPr>
              <a:t>Providers are required to read the training material &amp; acknowledge they have done so by signing the Training Acknowledge form (attached)</a:t>
            </a:r>
          </a:p>
          <a:p>
            <a:pPr eaLnBrk="0" hangingPunct="0">
              <a:buFont typeface="Arial" charset="0"/>
              <a:buChar char="•"/>
              <a:defRPr/>
            </a:pPr>
            <a:r>
              <a:rPr lang="en-US" dirty="0">
                <a:ea typeface="Calibri" pitchFamily="34" charset="0"/>
                <a:cs typeface="Arial" charset="0"/>
              </a:rPr>
              <a:t>All new patients/clients will be given a NPP Acknowledgement form that confirms their Acknowledgement of the NPP prior to start of service (attached) </a:t>
            </a:r>
          </a:p>
          <a:p>
            <a:pPr eaLnBrk="0" hangingPunct="0">
              <a:defRPr/>
            </a:pPr>
            <a:r>
              <a:rPr lang="en-US" b="1" dirty="0">
                <a:ea typeface="Calibri" pitchFamily="34" charset="0"/>
                <a:cs typeface="Arial" charset="0"/>
              </a:rPr>
              <a:t>Useful websites for more information on HIPAA</a:t>
            </a:r>
            <a:endParaRPr lang="en-US" dirty="0">
              <a:ea typeface="Calibri" pitchFamily="34" charset="0"/>
              <a:cs typeface="Arial" charset="0"/>
            </a:endParaRPr>
          </a:p>
          <a:p>
            <a:pPr eaLnBrk="0" hangingPunct="0">
              <a:defRPr/>
            </a:pPr>
            <a:r>
              <a:rPr lang="en-US" dirty="0">
                <a:ea typeface="Calibri" pitchFamily="34" charset="0"/>
                <a:cs typeface="Arial" charset="0"/>
                <a:hlinkClick r:id="rId5"/>
              </a:rPr>
              <a:t>www.aspe.hhs.gov/adminsimp</a:t>
            </a:r>
            <a:endParaRPr lang="en-US" dirty="0">
              <a:ea typeface="Calibri" pitchFamily="34" charset="0"/>
              <a:cs typeface="Arial" charset="0"/>
            </a:endParaRPr>
          </a:p>
          <a:p>
            <a:pPr eaLnBrk="0" hangingPunct="0">
              <a:defRPr/>
            </a:pPr>
            <a:r>
              <a:rPr lang="en-US" dirty="0">
                <a:ea typeface="Calibri" pitchFamily="34" charset="0"/>
                <a:cs typeface="Arial" charset="0"/>
                <a:hlinkClick r:id="rId6"/>
              </a:rPr>
              <a:t>www.hhs.gov/ocr/hipaa</a:t>
            </a:r>
            <a:endParaRPr lang="en-US" dirty="0">
              <a:ea typeface="Calibri" pitchFamily="34" charset="0"/>
              <a:cs typeface="Arial" charset="0"/>
            </a:endParaRPr>
          </a:p>
          <a:p>
            <a:pPr eaLnBrk="0" hangingPunct="0">
              <a:defRPr/>
            </a:pPr>
            <a:r>
              <a:rPr lang="en-US" dirty="0">
                <a:ea typeface="Calibri" pitchFamily="34" charset="0"/>
                <a:cs typeface="Arial" charset="0"/>
                <a:hlinkClick r:id="rId7"/>
              </a:rPr>
              <a:t>www.ahima.org</a:t>
            </a:r>
            <a:endParaRPr lang="en-US" dirty="0">
              <a:ea typeface="Calibri" pitchFamily="34" charset="0"/>
              <a:cs typeface="Arial" charset="0"/>
            </a:endParaRPr>
          </a:p>
        </p:txBody>
      </p:sp>
      <p:graphicFrame>
        <p:nvGraphicFramePr>
          <p:cNvPr id="4098" name="Object 3"/>
          <p:cNvGraphicFramePr>
            <a:graphicFrameLocks noChangeAspect="1"/>
          </p:cNvGraphicFramePr>
          <p:nvPr/>
        </p:nvGraphicFramePr>
        <p:xfrm>
          <a:off x="3124200" y="5867400"/>
          <a:ext cx="3276600" cy="762000"/>
        </p:xfrm>
        <a:graphic>
          <a:graphicData uri="http://schemas.openxmlformats.org/presentationml/2006/ole">
            <p:oleObj spid="_x0000_s4098" name="Package" r:id="rId8" imgW="2064960" imgH="419040" progId="Package">
              <p:embed/>
            </p:oleObj>
          </a:graphicData>
        </a:graphic>
      </p:graphicFrame>
      <p:graphicFrame>
        <p:nvGraphicFramePr>
          <p:cNvPr id="4099" name="Object 4"/>
          <p:cNvGraphicFramePr>
            <a:graphicFrameLocks noChangeAspect="1"/>
          </p:cNvGraphicFramePr>
          <p:nvPr/>
        </p:nvGraphicFramePr>
        <p:xfrm>
          <a:off x="5638800" y="5410200"/>
          <a:ext cx="3352800" cy="838200"/>
        </p:xfrm>
        <a:graphic>
          <a:graphicData uri="http://schemas.openxmlformats.org/presentationml/2006/ole">
            <p:oleObj spid="_x0000_s4099" name="Package" r:id="rId9" imgW="1638360" imgH="419040" progId="Package">
              <p:embed/>
            </p:oleObj>
          </a:graphicData>
        </a:graphic>
      </p:graphicFrame>
      <p:sp>
        <p:nvSpPr>
          <p:cNvPr id="10" name="Slide Number Placeholder 9"/>
          <p:cNvSpPr>
            <a:spLocks noGrp="1"/>
          </p:cNvSpPr>
          <p:nvPr>
            <p:ph type="sldNum" sz="quarter" idx="12"/>
          </p:nvPr>
        </p:nvSpPr>
        <p:spPr/>
        <p:txBody>
          <a:bodyPr/>
          <a:lstStyle/>
          <a:p>
            <a:pPr>
              <a:defRPr/>
            </a:pPr>
            <a:fld id="{E2E7A28E-1EB7-4013-AD92-22B34ED3A4D7}" type="slidenum">
              <a:rPr lang="en-US" smtClean="0"/>
              <a:pPr>
                <a:defRPr/>
              </a:pPr>
              <a:t>17</a:t>
            </a:fld>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C:\Documents and Settings\rita\Local Settings\Temporary Internet Files\Content.IE5\18ZWQGJN\MM900236472[1].gif"/>
          <p:cNvPicPr>
            <a:picLocks noChangeAspect="1" noChangeArrowheads="1" noCrop="1"/>
          </p:cNvPicPr>
          <p:nvPr/>
        </p:nvPicPr>
        <p:blipFill>
          <a:blip r:embed="rId3" cstate="print"/>
          <a:srcRect/>
          <a:stretch>
            <a:fillRect/>
          </a:stretch>
        </p:blipFill>
        <p:spPr bwMode="auto">
          <a:xfrm>
            <a:off x="7870825" y="141288"/>
            <a:ext cx="1066800" cy="990600"/>
          </a:xfrm>
          <a:prstGeom prst="rect">
            <a:avLst/>
          </a:prstGeom>
          <a:noFill/>
          <a:ln w="9525">
            <a:noFill/>
            <a:miter lim="800000"/>
            <a:headEnd/>
            <a:tailEnd/>
          </a:ln>
        </p:spPr>
      </p:pic>
      <p:sp>
        <p:nvSpPr>
          <p:cNvPr id="29699" name="Rectangle 1"/>
          <p:cNvSpPr>
            <a:spLocks noChangeArrowheads="1"/>
          </p:cNvSpPr>
          <p:nvPr/>
        </p:nvSpPr>
        <p:spPr bwMode="auto">
          <a:xfrm>
            <a:off x="152400" y="3836988"/>
            <a:ext cx="9144000" cy="1138237"/>
          </a:xfrm>
          <a:prstGeom prst="rect">
            <a:avLst/>
          </a:prstGeom>
          <a:noFill/>
          <a:ln w="9525">
            <a:noFill/>
            <a:miter lim="800000"/>
            <a:headEnd/>
            <a:tailEnd/>
          </a:ln>
        </p:spPr>
        <p:txBody>
          <a:bodyPr anchor="ctr">
            <a:spAutoFit/>
          </a:bodyPr>
          <a:lstStyle/>
          <a:p>
            <a:pPr eaLnBrk="0" hangingPunct="0"/>
            <a:endParaRPr lang="en-US" sz="1200" b="1" u="sng" dirty="0">
              <a:latin typeface="Calibri" pitchFamily="34" charset="0"/>
              <a:cs typeface="Times New Roman" pitchFamily="18" charset="0"/>
            </a:endParaRPr>
          </a:p>
          <a:p>
            <a:pPr eaLnBrk="0" hangingPunct="0"/>
            <a:endParaRPr lang="en-US" sz="2800" b="1" dirty="0">
              <a:latin typeface="Comic Sans MS" pitchFamily="66" charset="0"/>
              <a:cs typeface="Times New Roman" pitchFamily="18" charset="0"/>
            </a:endParaRPr>
          </a:p>
          <a:p>
            <a:pPr eaLnBrk="0" hangingPunct="0"/>
            <a:endParaRPr lang="en-US" sz="2800" b="1" dirty="0">
              <a:latin typeface="Comic Sans MS" pitchFamily="66" charset="0"/>
              <a:cs typeface="Times New Roman" pitchFamily="18" charset="0"/>
            </a:endParaRPr>
          </a:p>
        </p:txBody>
      </p:sp>
      <p:sp>
        <p:nvSpPr>
          <p:cNvPr id="29700" name="Rectangle 1"/>
          <p:cNvSpPr>
            <a:spLocks noChangeArrowheads="1"/>
          </p:cNvSpPr>
          <p:nvPr/>
        </p:nvSpPr>
        <p:spPr bwMode="auto">
          <a:xfrm>
            <a:off x="0" y="3716338"/>
            <a:ext cx="9144000" cy="339725"/>
          </a:xfrm>
          <a:prstGeom prst="rect">
            <a:avLst/>
          </a:prstGeom>
          <a:noFill/>
          <a:ln w="9525">
            <a:noFill/>
            <a:miter lim="800000"/>
            <a:headEnd/>
            <a:tailEnd/>
          </a:ln>
        </p:spPr>
        <p:txBody>
          <a:bodyPr anchor="ctr">
            <a:spAutoFit/>
          </a:bodyPr>
          <a:lstStyle/>
          <a:p>
            <a:pPr eaLnBrk="0" hangingPunct="0"/>
            <a:r>
              <a:rPr lang="en-US" sz="1600" dirty="0">
                <a:latin typeface="Comic Sans MS" pitchFamily="66" charset="0"/>
                <a:cs typeface="Times New Roman" pitchFamily="18" charset="0"/>
              </a:rPr>
              <a:t>	</a:t>
            </a:r>
            <a:endParaRPr lang="en-US" sz="1200" b="1" dirty="0">
              <a:latin typeface="Comic Sans MS" pitchFamily="66" charset="0"/>
            </a:endParaRPr>
          </a:p>
        </p:txBody>
      </p:sp>
      <p:sp>
        <p:nvSpPr>
          <p:cNvPr id="29701" name="Rectangle 4"/>
          <p:cNvSpPr>
            <a:spLocks noChangeArrowheads="1"/>
          </p:cNvSpPr>
          <p:nvPr/>
        </p:nvSpPr>
        <p:spPr bwMode="auto">
          <a:xfrm>
            <a:off x="152400" y="1524000"/>
            <a:ext cx="8991600" cy="3062288"/>
          </a:xfrm>
          <a:prstGeom prst="rect">
            <a:avLst/>
          </a:prstGeom>
          <a:noFill/>
          <a:ln w="9525">
            <a:noFill/>
            <a:miter lim="800000"/>
            <a:headEnd/>
            <a:tailEnd/>
          </a:ln>
        </p:spPr>
        <p:txBody>
          <a:bodyPr anchor="ctr">
            <a:spAutoFit/>
          </a:bodyPr>
          <a:lstStyle/>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endParaRPr lang="en-US" sz="2000" dirty="0">
              <a:latin typeface="Comic Sans MS" pitchFamily="66" charset="0"/>
            </a:endParaRPr>
          </a:p>
          <a:p>
            <a:endParaRPr lang="en-US" sz="2000" dirty="0">
              <a:latin typeface="Comic Sans MS" pitchFamily="66" charset="0"/>
            </a:endParaRPr>
          </a:p>
          <a:p>
            <a:pPr eaLnBrk="0" hangingPunct="0"/>
            <a:endParaRPr lang="en-US" sz="2000" dirty="0"/>
          </a:p>
          <a:p>
            <a:pPr eaLnBrk="0" hangingPunct="0"/>
            <a:endParaRPr lang="en-US" sz="1900" dirty="0">
              <a:latin typeface="Comic Sans MS" pitchFamily="66" charset="0"/>
              <a:cs typeface="Times New Roman" pitchFamily="18" charset="0"/>
            </a:endParaRPr>
          </a:p>
        </p:txBody>
      </p:sp>
      <p:sp>
        <p:nvSpPr>
          <p:cNvPr id="29702" name="Rectangle 1"/>
          <p:cNvSpPr>
            <a:spLocks noChangeArrowheads="1"/>
          </p:cNvSpPr>
          <p:nvPr/>
        </p:nvSpPr>
        <p:spPr bwMode="auto">
          <a:xfrm>
            <a:off x="0" y="2878138"/>
            <a:ext cx="9144000" cy="1122362"/>
          </a:xfrm>
          <a:prstGeom prst="rect">
            <a:avLst/>
          </a:prstGeom>
          <a:noFill/>
          <a:ln w="9525">
            <a:noFill/>
            <a:miter lim="800000"/>
            <a:headEnd/>
            <a:tailEnd/>
          </a:ln>
        </p:spPr>
        <p:txBody>
          <a:bodyPr anchor="ctr">
            <a:spAutoFit/>
          </a:bodyPr>
          <a:lstStyle/>
          <a:p>
            <a:pPr algn="ctr"/>
            <a:endParaRPr lang="en-US" sz="2400" b="1" dirty="0">
              <a:latin typeface="Comic Sans MS" pitchFamily="66" charset="0"/>
            </a:endParaRPr>
          </a:p>
          <a:p>
            <a:endParaRPr lang="en-US" sz="1900" dirty="0">
              <a:latin typeface="Comic Sans MS" pitchFamily="66" charset="0"/>
            </a:endParaRPr>
          </a:p>
          <a:p>
            <a:pPr algn="ctr"/>
            <a:endParaRPr lang="en-US" sz="2400" b="1" dirty="0">
              <a:latin typeface="Comic Sans MS" pitchFamily="66" charset="0"/>
            </a:endParaRPr>
          </a:p>
        </p:txBody>
      </p:sp>
      <p:sp>
        <p:nvSpPr>
          <p:cNvPr id="8" name="Rectangle 7"/>
          <p:cNvSpPr/>
          <p:nvPr/>
        </p:nvSpPr>
        <p:spPr>
          <a:xfrm>
            <a:off x="-228600" y="0"/>
            <a:ext cx="9372600" cy="6678751"/>
          </a:xfrm>
          <a:prstGeom prst="rect">
            <a:avLst/>
          </a:prstGeom>
          <a:noFill/>
        </p:spPr>
        <p:txBody>
          <a:bodyPr wrap="square">
            <a:spAutoFit/>
          </a:bodyPr>
          <a:lstStyle/>
          <a:p>
            <a:pPr algn="ctr" eaLnBrk="0" hangingPunct="0">
              <a:defRPr/>
            </a:pPr>
            <a:r>
              <a:rPr lang="en-US" sz="3200" b="1" dirty="0">
                <a:solidFill>
                  <a:schemeClr val="accent5">
                    <a:lumMod val="75000"/>
                  </a:schemeClr>
                </a:solidFill>
                <a:latin typeface="Comic Sans MS" pitchFamily="66" charset="0"/>
                <a:ea typeface="Calibri" pitchFamily="34" charset="0"/>
                <a:cs typeface="Arial" charset="0"/>
              </a:rPr>
              <a:t>Required Documentation</a:t>
            </a:r>
          </a:p>
          <a:p>
            <a:pPr algn="ctr" eaLnBrk="0" hangingPunct="0">
              <a:defRPr/>
            </a:pPr>
            <a:endParaRPr lang="en-US" dirty="0">
              <a:ea typeface="Calibri" pitchFamily="34" charset="0"/>
              <a:cs typeface="Arial" charset="0"/>
            </a:endParaRPr>
          </a:p>
          <a:p>
            <a:pPr lvl="1" eaLnBrk="0" hangingPunct="0">
              <a:buFontTx/>
              <a:buChar char="•"/>
              <a:defRPr/>
            </a:pPr>
            <a:r>
              <a:rPr lang="en-US" dirty="0" smtClean="0">
                <a:solidFill>
                  <a:srgbClr val="FF0000"/>
                </a:solidFill>
                <a:ea typeface="Calibri" pitchFamily="34" charset="0"/>
                <a:cs typeface="Arial" charset="0"/>
              </a:rPr>
              <a:t>ALL COUNTIES: </a:t>
            </a:r>
          </a:p>
          <a:p>
            <a:pPr lvl="1" eaLnBrk="0" hangingPunct="0">
              <a:buFontTx/>
              <a:buChar char="•"/>
              <a:defRPr/>
            </a:pPr>
            <a:r>
              <a:rPr lang="en-US" dirty="0" smtClean="0">
                <a:ea typeface="Calibri" pitchFamily="34" charset="0"/>
                <a:cs typeface="Arial" charset="0"/>
              </a:rPr>
              <a:t>Weekly </a:t>
            </a:r>
            <a:r>
              <a:rPr lang="en-US" dirty="0">
                <a:ea typeface="Calibri" pitchFamily="34" charset="0"/>
                <a:cs typeface="Arial" charset="0"/>
              </a:rPr>
              <a:t>Session Summary Note for each child you </a:t>
            </a:r>
            <a:r>
              <a:rPr lang="en-US" dirty="0" smtClean="0">
                <a:ea typeface="Calibri" pitchFamily="34" charset="0"/>
                <a:cs typeface="Arial" charset="0"/>
              </a:rPr>
              <a:t>service. If there is a delay( 15 days after ISFP Date) the reason must be documented on the initial Session Note.</a:t>
            </a:r>
          </a:p>
          <a:p>
            <a:pPr lvl="1" eaLnBrk="0" hangingPunct="0">
              <a:defRPr/>
            </a:pPr>
            <a:r>
              <a:rPr lang="en-US" dirty="0" smtClean="0">
                <a:ea typeface="Calibri" pitchFamily="34" charset="0"/>
                <a:cs typeface="Arial" charset="0"/>
              </a:rPr>
              <a:t>ECO ENTRY- To be completed within 60 days of initial visit by PSP provider</a:t>
            </a:r>
          </a:p>
          <a:p>
            <a:pPr lvl="1" eaLnBrk="0" hangingPunct="0">
              <a:defRPr/>
            </a:pPr>
            <a:r>
              <a:rPr lang="en-US" dirty="0" smtClean="0">
                <a:ea typeface="Calibri" pitchFamily="34" charset="0"/>
                <a:cs typeface="Arial" charset="0"/>
              </a:rPr>
              <a:t>ECO EXIT- To be completed within 60 days of planned exit, by PSP provider</a:t>
            </a:r>
          </a:p>
          <a:p>
            <a:pPr lvl="1" eaLnBrk="0" hangingPunct="0">
              <a:defRPr/>
            </a:pPr>
            <a:r>
              <a:rPr lang="en-US" dirty="0" smtClean="0">
                <a:ea typeface="Calibri" pitchFamily="34" charset="0"/>
                <a:cs typeface="Arial" charset="0"/>
              </a:rPr>
              <a:t>DAYC- To be completed prior to annual meeting</a:t>
            </a:r>
          </a:p>
          <a:p>
            <a:pPr lvl="1" eaLnBrk="0" hangingPunct="0">
              <a:defRPr/>
            </a:pPr>
            <a:r>
              <a:rPr lang="en-US" dirty="0" smtClean="0">
                <a:solidFill>
                  <a:srgbClr val="FF0000"/>
                </a:solidFill>
                <a:cs typeface="Arial" charset="0"/>
              </a:rPr>
              <a:t>PHILA COUNTY ONLY</a:t>
            </a:r>
            <a:r>
              <a:rPr lang="en-US" dirty="0" smtClean="0">
                <a:cs typeface="Arial" charset="0"/>
              </a:rPr>
              <a:t>;</a:t>
            </a:r>
            <a:endParaRPr lang="en-US" dirty="0">
              <a:cs typeface="Arial" charset="0"/>
            </a:endParaRPr>
          </a:p>
          <a:p>
            <a:pPr lvl="1" eaLnBrk="0" hangingPunct="0">
              <a:buFontTx/>
              <a:buChar char="•"/>
              <a:defRPr/>
            </a:pPr>
            <a:r>
              <a:rPr lang="en-US" dirty="0">
                <a:ea typeface="Calibri" pitchFamily="34" charset="0"/>
                <a:cs typeface="Calibri" pitchFamily="34" charset="0"/>
              </a:rPr>
              <a:t>Family Educational Rights and Privacy Act Statement (FERPA)-given to families at Initial </a:t>
            </a:r>
            <a:r>
              <a:rPr lang="en-US" dirty="0" smtClean="0">
                <a:ea typeface="Calibri" pitchFamily="34" charset="0"/>
                <a:cs typeface="Calibri" pitchFamily="34" charset="0"/>
              </a:rPr>
              <a:t>Visit</a:t>
            </a:r>
          </a:p>
          <a:p>
            <a:pPr lvl="1" eaLnBrk="0" hangingPunct="0">
              <a:buFontTx/>
              <a:buChar char="•"/>
              <a:defRPr/>
            </a:pPr>
            <a:r>
              <a:rPr lang="en-US" dirty="0" smtClean="0">
                <a:cs typeface="Arial" charset="0"/>
              </a:rPr>
              <a:t>Notice of Privacy Practices-signed by parent at initial visit</a:t>
            </a:r>
            <a:endParaRPr lang="en-US" dirty="0">
              <a:cs typeface="Arial" charset="0"/>
            </a:endParaRPr>
          </a:p>
          <a:p>
            <a:pPr lvl="1" eaLnBrk="0" hangingPunct="0">
              <a:buFontTx/>
              <a:buChar char="•"/>
              <a:defRPr/>
            </a:pPr>
            <a:r>
              <a:rPr lang="en-US" dirty="0">
                <a:ea typeface="Calibri" pitchFamily="34" charset="0"/>
                <a:cs typeface="Calibri" pitchFamily="34" charset="0"/>
              </a:rPr>
              <a:t>Sunshine Therapy Club II Service Agreement (This document is for Philadelphia services only.   It is to be completed, signed and sent with your weekly paperwork following the initial visit</a:t>
            </a:r>
            <a:r>
              <a:rPr lang="en-US" dirty="0" smtClean="0">
                <a:ea typeface="Calibri" pitchFamily="34" charset="0"/>
                <a:cs typeface="Calibri" pitchFamily="34" charset="0"/>
              </a:rPr>
              <a:t>.)</a:t>
            </a:r>
          </a:p>
          <a:p>
            <a:pPr lvl="1" eaLnBrk="0" hangingPunct="0">
              <a:buFontTx/>
              <a:buChar char="•"/>
              <a:defRPr/>
            </a:pPr>
            <a:r>
              <a:rPr lang="en-US" dirty="0" smtClean="0">
                <a:solidFill>
                  <a:srgbClr val="FF0000"/>
                </a:solidFill>
                <a:ea typeface="Calibri" pitchFamily="34" charset="0"/>
                <a:cs typeface="Calibri" pitchFamily="34" charset="0"/>
              </a:rPr>
              <a:t>PHILA COUNTY QUARTERLY REVIEW FORM-</a:t>
            </a:r>
            <a:r>
              <a:rPr lang="en-US" dirty="0" smtClean="0">
                <a:ea typeface="Calibri" pitchFamily="34" charset="0"/>
                <a:cs typeface="Calibri" pitchFamily="34" charset="0"/>
              </a:rPr>
              <a:t>completed</a:t>
            </a:r>
            <a:r>
              <a:rPr lang="en-US" dirty="0" smtClean="0">
                <a:solidFill>
                  <a:srgbClr val="FF0000"/>
                </a:solidFill>
                <a:ea typeface="Calibri" pitchFamily="34" charset="0"/>
                <a:cs typeface="Calibri" pitchFamily="34" charset="0"/>
              </a:rPr>
              <a:t> </a:t>
            </a:r>
            <a:r>
              <a:rPr lang="en-US" dirty="0">
                <a:ea typeface="Calibri" pitchFamily="34" charset="0"/>
                <a:cs typeface="Calibri" pitchFamily="34" charset="0"/>
              </a:rPr>
              <a:t>and sent at least one week prior to the scheduled Quarterly Review </a:t>
            </a:r>
            <a:r>
              <a:rPr lang="en-US" b="1" dirty="0">
                <a:ea typeface="Calibri" pitchFamily="34" charset="0"/>
                <a:cs typeface="Calibri" pitchFamily="34" charset="0"/>
              </a:rPr>
              <a:t>O</a:t>
            </a:r>
            <a:r>
              <a:rPr lang="en-US" b="1" dirty="0" smtClean="0">
                <a:ea typeface="Calibri" pitchFamily="34" charset="0"/>
                <a:cs typeface="Calibri" pitchFamily="34" charset="0"/>
              </a:rPr>
              <a:t>NLY </a:t>
            </a:r>
            <a:r>
              <a:rPr lang="en-US" b="1" dirty="0">
                <a:ea typeface="Calibri" pitchFamily="34" charset="0"/>
                <a:cs typeface="Calibri" pitchFamily="34" charset="0"/>
              </a:rPr>
              <a:t>if you cannot attend the review </a:t>
            </a:r>
            <a:r>
              <a:rPr lang="en-US" b="1" dirty="0" smtClean="0">
                <a:ea typeface="Calibri" pitchFamily="34" charset="0"/>
                <a:cs typeface="Calibri" pitchFamily="34" charset="0"/>
              </a:rPr>
              <a:t>meeting</a:t>
            </a:r>
          </a:p>
          <a:p>
            <a:pPr lvl="1" eaLnBrk="0" hangingPunct="0">
              <a:buFontTx/>
              <a:buChar char="•"/>
              <a:defRPr/>
            </a:pPr>
            <a:r>
              <a:rPr lang="en-US" dirty="0" smtClean="0">
                <a:solidFill>
                  <a:srgbClr val="FF0000"/>
                </a:solidFill>
                <a:cs typeface="Arial" charset="0"/>
              </a:rPr>
              <a:t>Delaware County Quarterly Review Form</a:t>
            </a:r>
            <a:r>
              <a:rPr lang="en-US" dirty="0" smtClean="0">
                <a:cs typeface="Arial" charset="0"/>
              </a:rPr>
              <a:t>- to be submitted to supervisor &amp; service coordinator 2 weeks prior to meeting</a:t>
            </a:r>
          </a:p>
          <a:p>
            <a:pPr lvl="1" eaLnBrk="0" hangingPunct="0">
              <a:buFontTx/>
              <a:buChar char="•"/>
              <a:defRPr/>
            </a:pPr>
            <a:r>
              <a:rPr lang="en-US" dirty="0" smtClean="0">
                <a:solidFill>
                  <a:srgbClr val="FF0000"/>
                </a:solidFill>
                <a:cs typeface="Arial" charset="0"/>
              </a:rPr>
              <a:t>BUCKS County QUARTERLY REVIEW- </a:t>
            </a:r>
            <a:r>
              <a:rPr lang="en-US" dirty="0" smtClean="0">
                <a:cs typeface="Arial" charset="0"/>
              </a:rPr>
              <a:t>NO documentation required</a:t>
            </a:r>
            <a:endParaRPr lang="en-US" dirty="0">
              <a:cs typeface="Arial" charset="0"/>
            </a:endParaRPr>
          </a:p>
          <a:p>
            <a:pPr lvl="1" eaLnBrk="0" hangingPunct="0">
              <a:buFontTx/>
              <a:buChar char="•"/>
              <a:defRPr/>
            </a:pPr>
            <a:endParaRPr lang="en-US" dirty="0" smtClean="0">
              <a:cs typeface="Arial" charset="0"/>
            </a:endParaRPr>
          </a:p>
          <a:p>
            <a:pPr lvl="1" eaLnBrk="0" hangingPunct="0">
              <a:buFontTx/>
              <a:buChar char="•"/>
              <a:defRPr/>
            </a:pPr>
            <a:endParaRPr lang="en-US" dirty="0">
              <a:cs typeface="Arial" charset="0"/>
            </a:endParaRPr>
          </a:p>
        </p:txBody>
      </p:sp>
      <p:sp>
        <p:nvSpPr>
          <p:cNvPr id="10" name="Slide Number Placeholder 9"/>
          <p:cNvSpPr>
            <a:spLocks noGrp="1"/>
          </p:cNvSpPr>
          <p:nvPr>
            <p:ph type="sldNum" sz="quarter" idx="12"/>
          </p:nvPr>
        </p:nvSpPr>
        <p:spPr/>
        <p:txBody>
          <a:bodyPr/>
          <a:lstStyle/>
          <a:p>
            <a:pPr>
              <a:defRPr/>
            </a:pPr>
            <a:endParaRPr lang="en-US" dirty="0" smtClean="0"/>
          </a:p>
          <a:p>
            <a:pPr>
              <a:defRPr/>
            </a:pPr>
            <a:endParaRPr lang="en-US" dirty="0" smtClean="0"/>
          </a:p>
          <a:p>
            <a:pPr>
              <a:defRPr/>
            </a:pPr>
            <a:endParaRPr lang="en-US" dirty="0" smtClean="0"/>
          </a:p>
          <a:p>
            <a:pPr>
              <a:defRPr/>
            </a:pPr>
            <a:fld id="{FD1E536A-E3D5-4DE1-AC64-914459F0DA4B}" type="slidenum">
              <a:rPr lang="en-US" smtClean="0"/>
              <a:pPr>
                <a:defRPr/>
              </a:pPr>
              <a:t>18</a:t>
            </a:fld>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Documents and Settings\rita\Local Settings\Temporary Internet Files\Content.IE5\18ZWQGJN\MM900236472[1].gif"/>
          <p:cNvPicPr>
            <a:picLocks noChangeAspect="1" noChangeArrowheads="1" noCrop="1"/>
          </p:cNvPicPr>
          <p:nvPr/>
        </p:nvPicPr>
        <p:blipFill>
          <a:blip r:embed="rId3" cstate="print"/>
          <a:srcRect/>
          <a:stretch>
            <a:fillRect/>
          </a:stretch>
        </p:blipFill>
        <p:spPr bwMode="auto">
          <a:xfrm>
            <a:off x="7772400" y="381000"/>
            <a:ext cx="1066800" cy="990600"/>
          </a:xfrm>
          <a:prstGeom prst="rect">
            <a:avLst/>
          </a:prstGeom>
          <a:noFill/>
          <a:ln w="9525">
            <a:noFill/>
            <a:miter lim="800000"/>
            <a:headEnd/>
            <a:tailEnd/>
          </a:ln>
        </p:spPr>
      </p:pic>
      <p:sp>
        <p:nvSpPr>
          <p:cNvPr id="12291" name="Rectangle 3"/>
          <p:cNvSpPr>
            <a:spLocks noChangeArrowheads="1"/>
          </p:cNvSpPr>
          <p:nvPr/>
        </p:nvSpPr>
        <p:spPr bwMode="auto">
          <a:xfrm>
            <a:off x="0" y="304800"/>
            <a:ext cx="9144000" cy="1816100"/>
          </a:xfrm>
          <a:prstGeom prst="rect">
            <a:avLst/>
          </a:prstGeom>
          <a:noFill/>
          <a:ln w="9525">
            <a:noFill/>
            <a:miter lim="800000"/>
            <a:headEnd/>
            <a:tailEnd/>
          </a:ln>
        </p:spPr>
        <p:txBody>
          <a:bodyPr anchor="ctr">
            <a:spAutoFit/>
          </a:bodyPr>
          <a:lstStyle/>
          <a:p>
            <a:pPr algn="ctr">
              <a:defRPr/>
            </a:pPr>
            <a:r>
              <a:rPr lang="en-US" sz="3200" b="1" dirty="0">
                <a:solidFill>
                  <a:schemeClr val="accent5">
                    <a:lumMod val="75000"/>
                  </a:schemeClr>
                </a:solidFill>
                <a:latin typeface="Comic Sans MS" pitchFamily="66" charset="0"/>
                <a:ea typeface="Calibri" pitchFamily="34" charset="0"/>
                <a:cs typeface="Times New Roman" pitchFamily="18" charset="0"/>
              </a:rPr>
              <a:t>STC Welcomes You!</a:t>
            </a:r>
          </a:p>
          <a:p>
            <a:pPr>
              <a:defRPr/>
            </a:pPr>
            <a:endParaRPr lang="en-US" sz="3200" dirty="0">
              <a:latin typeface="Comic Sans MS" pitchFamily="66" charset="0"/>
              <a:ea typeface="Calibri" pitchFamily="34" charset="0"/>
              <a:cs typeface="Times New Roman" pitchFamily="18" charset="0"/>
            </a:endParaRPr>
          </a:p>
          <a:p>
            <a:pPr eaLnBrk="0" hangingPunct="0">
              <a:defRPr/>
            </a:pPr>
            <a:endParaRPr lang="en-US" sz="2400" b="1" dirty="0">
              <a:latin typeface="Comic Sans MS" pitchFamily="66" charset="0"/>
              <a:ea typeface="Calibri" pitchFamily="34" charset="0"/>
              <a:cs typeface="Times New Roman" pitchFamily="18" charset="0"/>
            </a:endParaRPr>
          </a:p>
          <a:p>
            <a:pPr eaLnBrk="0" hangingPunct="0">
              <a:defRPr/>
            </a:pPr>
            <a:endParaRPr lang="en-US" sz="2400" dirty="0">
              <a:latin typeface="Comic Sans MS" pitchFamily="66" charset="0"/>
              <a:ea typeface="Calibri" pitchFamily="34" charset="0"/>
              <a:cs typeface="Times New Roman" pitchFamily="18" charset="0"/>
            </a:endParaRPr>
          </a:p>
        </p:txBody>
      </p:sp>
      <p:sp>
        <p:nvSpPr>
          <p:cNvPr id="15364" name="TextBox 4"/>
          <p:cNvSpPr txBox="1">
            <a:spLocks noChangeArrowheads="1"/>
          </p:cNvSpPr>
          <p:nvPr/>
        </p:nvSpPr>
        <p:spPr bwMode="auto">
          <a:xfrm>
            <a:off x="457200" y="1122363"/>
            <a:ext cx="8001000" cy="5600700"/>
          </a:xfrm>
          <a:prstGeom prst="rect">
            <a:avLst/>
          </a:prstGeom>
          <a:noFill/>
          <a:ln w="9525">
            <a:noFill/>
            <a:miter lim="800000"/>
            <a:headEnd/>
            <a:tailEnd/>
          </a:ln>
        </p:spPr>
        <p:txBody>
          <a:bodyPr>
            <a:spAutoFit/>
          </a:bodyPr>
          <a:lstStyle/>
          <a:p>
            <a:r>
              <a:rPr lang="en-US" sz="2000" dirty="0">
                <a:cs typeface="Arial" charset="0"/>
              </a:rPr>
              <a:t>Dear </a:t>
            </a:r>
            <a:r>
              <a:rPr lang="en-US" sz="2000" dirty="0" smtClean="0">
                <a:cs typeface="Arial" charset="0"/>
              </a:rPr>
              <a:t>Provider:</a:t>
            </a:r>
            <a:endParaRPr lang="en-US" sz="2000" dirty="0">
              <a:cs typeface="Arial" charset="0"/>
            </a:endParaRPr>
          </a:p>
          <a:p>
            <a:endParaRPr lang="en-US" sz="2000" dirty="0">
              <a:cs typeface="Arial" charset="0"/>
            </a:endParaRPr>
          </a:p>
          <a:p>
            <a:r>
              <a:rPr lang="en-US" sz="2000" dirty="0">
                <a:cs typeface="Arial" charset="0"/>
              </a:rPr>
              <a:t>I would like to welcome you to the Sunshine Therapy Club.  I am certain that your work with “The Club” will be a positive and productive </a:t>
            </a:r>
            <a:r>
              <a:rPr lang="en-US" sz="2000" dirty="0" smtClean="0">
                <a:cs typeface="Arial" charset="0"/>
              </a:rPr>
              <a:t>experience!</a:t>
            </a:r>
            <a:endParaRPr lang="en-US" sz="2000" dirty="0">
              <a:cs typeface="Arial" charset="0"/>
            </a:endParaRPr>
          </a:p>
          <a:p>
            <a:endParaRPr lang="en-US" sz="2000" dirty="0">
              <a:cs typeface="Arial" charset="0"/>
            </a:endParaRPr>
          </a:p>
          <a:p>
            <a:r>
              <a:rPr lang="en-US" sz="2000" dirty="0">
                <a:cs typeface="Arial" charset="0"/>
              </a:rPr>
              <a:t>After you have completed your Pre-Service Training and requirements, we will contact you to refer cases that may be of interest to you.  Your supervisor will assist you in completing Pre-Service Training and support you in fulfilling your Annual Training Requirements and Professional Development.</a:t>
            </a:r>
          </a:p>
          <a:p>
            <a:endParaRPr lang="en-US" sz="2000" dirty="0">
              <a:cs typeface="Arial" charset="0"/>
            </a:endParaRPr>
          </a:p>
          <a:p>
            <a:r>
              <a:rPr lang="en-US" sz="2000" dirty="0">
                <a:cs typeface="Arial" charset="0"/>
              </a:rPr>
              <a:t>If you have any questions regarding any of the training materials or any questions at all, don’t hesitate to call.  We look forward to working with you.</a:t>
            </a:r>
          </a:p>
          <a:p>
            <a:endParaRPr lang="en-US" sz="2000" dirty="0">
              <a:cs typeface="Arial" charset="0"/>
            </a:endParaRPr>
          </a:p>
          <a:p>
            <a:r>
              <a:rPr lang="en-US" sz="2000" dirty="0">
                <a:cs typeface="Arial" charset="0"/>
              </a:rPr>
              <a:t>TJ Shirdan, M.Ed., LPT</a:t>
            </a:r>
          </a:p>
          <a:p>
            <a:endParaRPr lang="en-US" dirty="0">
              <a:latin typeface="Comic Sans MS" pitchFamily="66" charset="0"/>
            </a:endParaRPr>
          </a:p>
        </p:txBody>
      </p:sp>
      <p:sp>
        <p:nvSpPr>
          <p:cNvPr id="5" name="Slide Number Placeholder 4"/>
          <p:cNvSpPr>
            <a:spLocks noGrp="1"/>
          </p:cNvSpPr>
          <p:nvPr>
            <p:ph type="sldNum" sz="quarter" idx="12"/>
          </p:nvPr>
        </p:nvSpPr>
        <p:spPr/>
        <p:txBody>
          <a:bodyPr/>
          <a:lstStyle/>
          <a:p>
            <a:pPr>
              <a:defRPr/>
            </a:pPr>
            <a:fld id="{E42D1879-364C-490C-8077-578EB7752117}" type="slidenum">
              <a:rPr lang="en-US" smtClean="0"/>
              <a:pPr>
                <a:defRPr/>
              </a:pPr>
              <a:t>1</a:t>
            </a:fld>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2" name="Object 10"/>
          <p:cNvGraphicFramePr>
            <a:graphicFrameLocks noChangeAspect="1"/>
          </p:cNvGraphicFramePr>
          <p:nvPr/>
        </p:nvGraphicFramePr>
        <p:xfrm>
          <a:off x="4724400" y="5257800"/>
          <a:ext cx="3048000" cy="769938"/>
        </p:xfrm>
        <a:graphic>
          <a:graphicData uri="http://schemas.openxmlformats.org/presentationml/2006/ole">
            <p:oleObj spid="_x0000_s5122" name="Package" r:id="rId4" imgW="1653480" imgH="419040" progId="Package">
              <p:embed/>
            </p:oleObj>
          </a:graphicData>
        </a:graphic>
      </p:graphicFrame>
      <p:graphicFrame>
        <p:nvGraphicFramePr>
          <p:cNvPr id="5123" name="Object 12"/>
          <p:cNvGraphicFramePr>
            <a:graphicFrameLocks noChangeAspect="1"/>
          </p:cNvGraphicFramePr>
          <p:nvPr/>
        </p:nvGraphicFramePr>
        <p:xfrm>
          <a:off x="1219200" y="5562600"/>
          <a:ext cx="2092325" cy="822325"/>
        </p:xfrm>
        <a:graphic>
          <a:graphicData uri="http://schemas.openxmlformats.org/presentationml/2006/ole">
            <p:oleObj spid="_x0000_s5123" name="Package" r:id="rId5" imgW="1066680" imgH="419040" progId="Package">
              <p:embed/>
            </p:oleObj>
          </a:graphicData>
        </a:graphic>
      </p:graphicFrame>
      <p:graphicFrame>
        <p:nvGraphicFramePr>
          <p:cNvPr id="5124" name="Object 11"/>
          <p:cNvGraphicFramePr>
            <a:graphicFrameLocks noChangeAspect="1"/>
          </p:cNvGraphicFramePr>
          <p:nvPr/>
        </p:nvGraphicFramePr>
        <p:xfrm>
          <a:off x="354013" y="4441825"/>
          <a:ext cx="3835400" cy="793750"/>
        </p:xfrm>
        <a:graphic>
          <a:graphicData uri="http://schemas.openxmlformats.org/presentationml/2006/ole">
            <p:oleObj spid="_x0000_s5124" name="Package" r:id="rId6" imgW="2343240" imgH="485640" progId="Package">
              <p:embed/>
            </p:oleObj>
          </a:graphicData>
        </a:graphic>
      </p:graphicFrame>
      <p:pic>
        <p:nvPicPr>
          <p:cNvPr id="5125" name="Picture 2" descr="C:\Documents and Settings\rita\Local Settings\Temporary Internet Files\Content.IE5\18ZWQGJN\MM900236472[1].gif"/>
          <p:cNvPicPr>
            <a:picLocks noChangeAspect="1" noChangeArrowheads="1" noCrop="1"/>
          </p:cNvPicPr>
          <p:nvPr/>
        </p:nvPicPr>
        <p:blipFill>
          <a:blip r:embed="rId7" cstate="print"/>
          <a:srcRect/>
          <a:stretch>
            <a:fillRect/>
          </a:stretch>
        </p:blipFill>
        <p:spPr bwMode="auto">
          <a:xfrm>
            <a:off x="7870825" y="141288"/>
            <a:ext cx="1066800" cy="990600"/>
          </a:xfrm>
          <a:prstGeom prst="rect">
            <a:avLst/>
          </a:prstGeom>
          <a:noFill/>
          <a:ln w="9525">
            <a:noFill/>
            <a:miter lim="800000"/>
            <a:headEnd/>
            <a:tailEnd/>
          </a:ln>
        </p:spPr>
      </p:pic>
      <p:sp>
        <p:nvSpPr>
          <p:cNvPr id="5126" name="Rectangle 1"/>
          <p:cNvSpPr>
            <a:spLocks noChangeArrowheads="1"/>
          </p:cNvSpPr>
          <p:nvPr/>
        </p:nvSpPr>
        <p:spPr bwMode="auto">
          <a:xfrm>
            <a:off x="152400" y="3836988"/>
            <a:ext cx="9144000" cy="1138237"/>
          </a:xfrm>
          <a:prstGeom prst="rect">
            <a:avLst/>
          </a:prstGeom>
          <a:noFill/>
          <a:ln w="9525">
            <a:noFill/>
            <a:miter lim="800000"/>
            <a:headEnd/>
            <a:tailEnd/>
          </a:ln>
        </p:spPr>
        <p:txBody>
          <a:bodyPr anchor="ctr">
            <a:spAutoFit/>
          </a:bodyPr>
          <a:lstStyle/>
          <a:p>
            <a:pPr eaLnBrk="0" hangingPunct="0"/>
            <a:endParaRPr lang="en-US" sz="1200" b="1" u="sng" dirty="0">
              <a:latin typeface="Calibri" pitchFamily="34" charset="0"/>
              <a:cs typeface="Times New Roman" pitchFamily="18" charset="0"/>
            </a:endParaRPr>
          </a:p>
          <a:p>
            <a:pPr eaLnBrk="0" hangingPunct="0"/>
            <a:endParaRPr lang="en-US" sz="2800" b="1" dirty="0">
              <a:latin typeface="Comic Sans MS" pitchFamily="66" charset="0"/>
              <a:cs typeface="Times New Roman" pitchFamily="18" charset="0"/>
            </a:endParaRPr>
          </a:p>
          <a:p>
            <a:pPr eaLnBrk="0" hangingPunct="0"/>
            <a:endParaRPr lang="en-US" sz="2800" b="1" dirty="0">
              <a:latin typeface="Comic Sans MS" pitchFamily="66" charset="0"/>
              <a:cs typeface="Times New Roman" pitchFamily="18" charset="0"/>
            </a:endParaRPr>
          </a:p>
        </p:txBody>
      </p:sp>
      <p:sp>
        <p:nvSpPr>
          <p:cNvPr id="5127" name="Rectangle 1"/>
          <p:cNvSpPr>
            <a:spLocks noChangeArrowheads="1"/>
          </p:cNvSpPr>
          <p:nvPr/>
        </p:nvSpPr>
        <p:spPr bwMode="auto">
          <a:xfrm>
            <a:off x="0" y="3716338"/>
            <a:ext cx="9144000" cy="339725"/>
          </a:xfrm>
          <a:prstGeom prst="rect">
            <a:avLst/>
          </a:prstGeom>
          <a:noFill/>
          <a:ln w="9525">
            <a:noFill/>
            <a:miter lim="800000"/>
            <a:headEnd/>
            <a:tailEnd/>
          </a:ln>
        </p:spPr>
        <p:txBody>
          <a:bodyPr anchor="ctr">
            <a:spAutoFit/>
          </a:bodyPr>
          <a:lstStyle/>
          <a:p>
            <a:pPr eaLnBrk="0" hangingPunct="0"/>
            <a:r>
              <a:rPr lang="en-US" sz="1600" dirty="0">
                <a:latin typeface="Comic Sans MS" pitchFamily="66" charset="0"/>
                <a:cs typeface="Times New Roman" pitchFamily="18" charset="0"/>
              </a:rPr>
              <a:t>	</a:t>
            </a:r>
            <a:endParaRPr lang="en-US" sz="1200" b="1" dirty="0">
              <a:latin typeface="Comic Sans MS" pitchFamily="66" charset="0"/>
            </a:endParaRPr>
          </a:p>
        </p:txBody>
      </p:sp>
      <p:sp>
        <p:nvSpPr>
          <p:cNvPr id="5128" name="Rectangle 4"/>
          <p:cNvSpPr>
            <a:spLocks noChangeArrowheads="1"/>
          </p:cNvSpPr>
          <p:nvPr/>
        </p:nvSpPr>
        <p:spPr bwMode="auto">
          <a:xfrm>
            <a:off x="152400" y="1524000"/>
            <a:ext cx="8991600" cy="3062288"/>
          </a:xfrm>
          <a:prstGeom prst="rect">
            <a:avLst/>
          </a:prstGeom>
          <a:noFill/>
          <a:ln w="9525">
            <a:noFill/>
            <a:miter lim="800000"/>
            <a:headEnd/>
            <a:tailEnd/>
          </a:ln>
        </p:spPr>
        <p:txBody>
          <a:bodyPr anchor="ctr">
            <a:spAutoFit/>
          </a:bodyPr>
          <a:lstStyle/>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endParaRPr lang="en-US" sz="2000" dirty="0">
              <a:latin typeface="Comic Sans MS" pitchFamily="66" charset="0"/>
            </a:endParaRPr>
          </a:p>
          <a:p>
            <a:endParaRPr lang="en-US" sz="2000" dirty="0">
              <a:latin typeface="Comic Sans MS" pitchFamily="66" charset="0"/>
            </a:endParaRPr>
          </a:p>
          <a:p>
            <a:pPr eaLnBrk="0" hangingPunct="0"/>
            <a:endParaRPr lang="en-US" sz="2000" dirty="0"/>
          </a:p>
          <a:p>
            <a:pPr eaLnBrk="0" hangingPunct="0"/>
            <a:endParaRPr lang="en-US" sz="1900" dirty="0">
              <a:latin typeface="Comic Sans MS" pitchFamily="66" charset="0"/>
              <a:cs typeface="Times New Roman" pitchFamily="18" charset="0"/>
            </a:endParaRPr>
          </a:p>
        </p:txBody>
      </p:sp>
      <p:sp>
        <p:nvSpPr>
          <p:cNvPr id="5129" name="Rectangle 1"/>
          <p:cNvSpPr>
            <a:spLocks noChangeArrowheads="1"/>
          </p:cNvSpPr>
          <p:nvPr/>
        </p:nvSpPr>
        <p:spPr bwMode="auto">
          <a:xfrm>
            <a:off x="0" y="2878138"/>
            <a:ext cx="9144000" cy="1122362"/>
          </a:xfrm>
          <a:prstGeom prst="rect">
            <a:avLst/>
          </a:prstGeom>
          <a:noFill/>
          <a:ln w="9525">
            <a:noFill/>
            <a:miter lim="800000"/>
            <a:headEnd/>
            <a:tailEnd/>
          </a:ln>
        </p:spPr>
        <p:txBody>
          <a:bodyPr anchor="ctr">
            <a:spAutoFit/>
          </a:bodyPr>
          <a:lstStyle/>
          <a:p>
            <a:pPr algn="ctr"/>
            <a:endParaRPr lang="en-US" sz="2400" b="1" dirty="0">
              <a:latin typeface="Comic Sans MS" pitchFamily="66" charset="0"/>
            </a:endParaRPr>
          </a:p>
          <a:p>
            <a:endParaRPr lang="en-US" sz="1900" dirty="0">
              <a:latin typeface="Comic Sans MS" pitchFamily="66" charset="0"/>
            </a:endParaRPr>
          </a:p>
          <a:p>
            <a:pPr algn="ctr"/>
            <a:endParaRPr lang="en-US" sz="2400" b="1" dirty="0">
              <a:latin typeface="Comic Sans MS" pitchFamily="66" charset="0"/>
            </a:endParaRPr>
          </a:p>
        </p:txBody>
      </p:sp>
      <p:sp>
        <p:nvSpPr>
          <p:cNvPr id="6154" name="TextBox 6"/>
          <p:cNvSpPr txBox="1">
            <a:spLocks noChangeArrowheads="1"/>
          </p:cNvSpPr>
          <p:nvPr/>
        </p:nvSpPr>
        <p:spPr bwMode="auto">
          <a:xfrm>
            <a:off x="533400" y="685800"/>
            <a:ext cx="8001000" cy="584200"/>
          </a:xfrm>
          <a:prstGeom prst="rect">
            <a:avLst/>
          </a:prstGeom>
          <a:noFill/>
          <a:ln w="9525">
            <a:noFill/>
            <a:miter lim="800000"/>
            <a:headEnd/>
            <a:tailEnd/>
          </a:ln>
        </p:spPr>
        <p:txBody>
          <a:bodyPr>
            <a:spAutoFit/>
          </a:bodyPr>
          <a:lstStyle/>
          <a:p>
            <a:pPr algn="ctr">
              <a:defRPr/>
            </a:pPr>
            <a:r>
              <a:rPr lang="en-US" sz="3200" b="1" dirty="0">
                <a:solidFill>
                  <a:schemeClr val="accent5">
                    <a:lumMod val="75000"/>
                  </a:schemeClr>
                </a:solidFill>
                <a:latin typeface="Comic Sans MS" pitchFamily="66" charset="0"/>
              </a:rPr>
              <a:t>Early Intervention Session Note</a:t>
            </a:r>
          </a:p>
        </p:txBody>
      </p:sp>
      <p:sp>
        <p:nvSpPr>
          <p:cNvPr id="5131" name="Rectangle 7"/>
          <p:cNvSpPr>
            <a:spLocks noChangeArrowheads="1"/>
          </p:cNvSpPr>
          <p:nvPr/>
        </p:nvSpPr>
        <p:spPr bwMode="auto">
          <a:xfrm>
            <a:off x="457200" y="1828800"/>
            <a:ext cx="8305800" cy="2585323"/>
          </a:xfrm>
          <a:prstGeom prst="rect">
            <a:avLst/>
          </a:prstGeom>
          <a:noFill/>
          <a:ln w="9525">
            <a:noFill/>
            <a:miter lim="800000"/>
            <a:headEnd/>
            <a:tailEnd/>
          </a:ln>
        </p:spPr>
        <p:txBody>
          <a:bodyPr>
            <a:spAutoFit/>
          </a:bodyPr>
          <a:lstStyle/>
          <a:p>
            <a:r>
              <a:rPr lang="en-US" dirty="0">
                <a:cs typeface="Arial" charset="0"/>
              </a:rPr>
              <a:t>Early Intervention Session Notes are to be </a:t>
            </a:r>
            <a:r>
              <a:rPr lang="en-US" dirty="0" smtClean="0">
                <a:cs typeface="Arial" charset="0"/>
              </a:rPr>
              <a:t>completed for all scheduled visits, no shows and cancellations.   </a:t>
            </a:r>
            <a:r>
              <a:rPr lang="en-US" dirty="0">
                <a:cs typeface="Arial" charset="0"/>
              </a:rPr>
              <a:t>A copy of the session note must be given to the parent/guardian/caregiver at the end of the session.  Notes should be written legibly so that they can serve as a resource to the family/caregiver or other team members and service providers.</a:t>
            </a:r>
          </a:p>
          <a:p>
            <a:endParaRPr lang="en-US" dirty="0">
              <a:cs typeface="Arial" charset="0"/>
            </a:endParaRPr>
          </a:p>
          <a:p>
            <a:r>
              <a:rPr lang="en-US" dirty="0">
                <a:cs typeface="Arial" charset="0"/>
              </a:rPr>
              <a:t>Attached please find the State’s Guidance for writing your session notes as well as an Annotated Session Note and a Blank Session note.  This will be discussed in more detail when you </a:t>
            </a:r>
            <a:r>
              <a:rPr lang="en-US" dirty="0" smtClean="0">
                <a:cs typeface="Arial" charset="0"/>
              </a:rPr>
              <a:t>meet with your supervisor.</a:t>
            </a:r>
            <a:endParaRPr lang="en-US" dirty="0">
              <a:cs typeface="Arial" charset="0"/>
            </a:endParaRPr>
          </a:p>
        </p:txBody>
      </p:sp>
      <p:sp>
        <p:nvSpPr>
          <p:cNvPr id="12" name="Slide Number Placeholder 11"/>
          <p:cNvSpPr>
            <a:spLocks noGrp="1"/>
          </p:cNvSpPr>
          <p:nvPr>
            <p:ph type="sldNum" sz="quarter" idx="12"/>
          </p:nvPr>
        </p:nvSpPr>
        <p:spPr/>
        <p:txBody>
          <a:bodyPr/>
          <a:lstStyle/>
          <a:p>
            <a:pPr>
              <a:defRPr/>
            </a:pPr>
            <a:fld id="{99B11126-66EA-4D88-B266-9A45C813B259}" type="slidenum">
              <a:rPr lang="en-US" smtClean="0"/>
              <a:pPr>
                <a:defRPr/>
              </a:pPr>
              <a:t>19</a:t>
            </a:fld>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2" descr="C:\Documents and Settings\rita\Local Settings\Temporary Internet Files\Content.IE5\18ZWQGJN\MM900236472[1].gif"/>
          <p:cNvPicPr>
            <a:picLocks noChangeAspect="1" noChangeArrowheads="1" noCrop="1"/>
          </p:cNvPicPr>
          <p:nvPr/>
        </p:nvPicPr>
        <p:blipFill>
          <a:blip r:embed="rId4" cstate="print"/>
          <a:srcRect/>
          <a:stretch>
            <a:fillRect/>
          </a:stretch>
        </p:blipFill>
        <p:spPr bwMode="auto">
          <a:xfrm>
            <a:off x="7870825" y="141288"/>
            <a:ext cx="1066800" cy="990600"/>
          </a:xfrm>
          <a:prstGeom prst="rect">
            <a:avLst/>
          </a:prstGeom>
          <a:noFill/>
          <a:ln w="9525">
            <a:noFill/>
            <a:miter lim="800000"/>
            <a:headEnd/>
            <a:tailEnd/>
          </a:ln>
        </p:spPr>
      </p:pic>
      <p:sp>
        <p:nvSpPr>
          <p:cNvPr id="6148" name="Rectangle 1"/>
          <p:cNvSpPr>
            <a:spLocks noChangeArrowheads="1"/>
          </p:cNvSpPr>
          <p:nvPr/>
        </p:nvSpPr>
        <p:spPr bwMode="auto">
          <a:xfrm>
            <a:off x="152400" y="3836988"/>
            <a:ext cx="9144000" cy="1138237"/>
          </a:xfrm>
          <a:prstGeom prst="rect">
            <a:avLst/>
          </a:prstGeom>
          <a:noFill/>
          <a:ln w="9525">
            <a:noFill/>
            <a:miter lim="800000"/>
            <a:headEnd/>
            <a:tailEnd/>
          </a:ln>
        </p:spPr>
        <p:txBody>
          <a:bodyPr anchor="ctr">
            <a:spAutoFit/>
          </a:bodyPr>
          <a:lstStyle/>
          <a:p>
            <a:pPr eaLnBrk="0" hangingPunct="0"/>
            <a:endParaRPr lang="en-US" sz="1200" b="1" u="sng" dirty="0">
              <a:latin typeface="Calibri" pitchFamily="34" charset="0"/>
              <a:cs typeface="Times New Roman" pitchFamily="18" charset="0"/>
            </a:endParaRPr>
          </a:p>
          <a:p>
            <a:pPr eaLnBrk="0" hangingPunct="0"/>
            <a:endParaRPr lang="en-US" sz="2800" b="1" dirty="0">
              <a:latin typeface="Comic Sans MS" pitchFamily="66" charset="0"/>
              <a:cs typeface="Times New Roman" pitchFamily="18" charset="0"/>
            </a:endParaRPr>
          </a:p>
          <a:p>
            <a:pPr eaLnBrk="0" hangingPunct="0"/>
            <a:endParaRPr lang="en-US" sz="2800" b="1" dirty="0">
              <a:latin typeface="Comic Sans MS" pitchFamily="66" charset="0"/>
              <a:cs typeface="Times New Roman" pitchFamily="18" charset="0"/>
            </a:endParaRPr>
          </a:p>
        </p:txBody>
      </p:sp>
      <p:sp>
        <p:nvSpPr>
          <p:cNvPr id="6149" name="Rectangle 1"/>
          <p:cNvSpPr>
            <a:spLocks noChangeArrowheads="1"/>
          </p:cNvSpPr>
          <p:nvPr/>
        </p:nvSpPr>
        <p:spPr bwMode="auto">
          <a:xfrm>
            <a:off x="0" y="3716338"/>
            <a:ext cx="9144000" cy="339725"/>
          </a:xfrm>
          <a:prstGeom prst="rect">
            <a:avLst/>
          </a:prstGeom>
          <a:noFill/>
          <a:ln w="9525">
            <a:noFill/>
            <a:miter lim="800000"/>
            <a:headEnd/>
            <a:tailEnd/>
          </a:ln>
        </p:spPr>
        <p:txBody>
          <a:bodyPr anchor="ctr">
            <a:spAutoFit/>
          </a:bodyPr>
          <a:lstStyle/>
          <a:p>
            <a:pPr eaLnBrk="0" hangingPunct="0"/>
            <a:r>
              <a:rPr lang="en-US" sz="1600" dirty="0">
                <a:latin typeface="Comic Sans MS" pitchFamily="66" charset="0"/>
                <a:cs typeface="Times New Roman" pitchFamily="18" charset="0"/>
              </a:rPr>
              <a:t>	</a:t>
            </a:r>
            <a:endParaRPr lang="en-US" sz="1200" b="1" dirty="0">
              <a:latin typeface="Comic Sans MS" pitchFamily="66" charset="0"/>
            </a:endParaRPr>
          </a:p>
        </p:txBody>
      </p:sp>
      <p:sp>
        <p:nvSpPr>
          <p:cNvPr id="6150" name="Rectangle 4"/>
          <p:cNvSpPr>
            <a:spLocks noChangeArrowheads="1"/>
          </p:cNvSpPr>
          <p:nvPr/>
        </p:nvSpPr>
        <p:spPr bwMode="auto">
          <a:xfrm>
            <a:off x="152400" y="1524000"/>
            <a:ext cx="8991600" cy="3062288"/>
          </a:xfrm>
          <a:prstGeom prst="rect">
            <a:avLst/>
          </a:prstGeom>
          <a:noFill/>
          <a:ln w="9525">
            <a:noFill/>
            <a:miter lim="800000"/>
            <a:headEnd/>
            <a:tailEnd/>
          </a:ln>
        </p:spPr>
        <p:txBody>
          <a:bodyPr anchor="ctr">
            <a:spAutoFit/>
          </a:bodyPr>
          <a:lstStyle/>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endParaRPr lang="en-US" sz="2000" dirty="0">
              <a:latin typeface="Comic Sans MS" pitchFamily="66" charset="0"/>
            </a:endParaRPr>
          </a:p>
          <a:p>
            <a:endParaRPr lang="en-US" sz="2000" dirty="0">
              <a:latin typeface="Comic Sans MS" pitchFamily="66" charset="0"/>
            </a:endParaRPr>
          </a:p>
          <a:p>
            <a:pPr eaLnBrk="0" hangingPunct="0"/>
            <a:endParaRPr lang="en-US" sz="2000" dirty="0"/>
          </a:p>
          <a:p>
            <a:pPr eaLnBrk="0" hangingPunct="0"/>
            <a:endParaRPr lang="en-US" sz="1900" dirty="0">
              <a:latin typeface="Comic Sans MS" pitchFamily="66" charset="0"/>
              <a:cs typeface="Times New Roman" pitchFamily="18" charset="0"/>
            </a:endParaRPr>
          </a:p>
        </p:txBody>
      </p:sp>
      <p:sp>
        <p:nvSpPr>
          <p:cNvPr id="6151" name="Rectangle 1"/>
          <p:cNvSpPr>
            <a:spLocks noChangeArrowheads="1"/>
          </p:cNvSpPr>
          <p:nvPr/>
        </p:nvSpPr>
        <p:spPr bwMode="auto">
          <a:xfrm>
            <a:off x="0" y="2878138"/>
            <a:ext cx="9144000" cy="1122362"/>
          </a:xfrm>
          <a:prstGeom prst="rect">
            <a:avLst/>
          </a:prstGeom>
          <a:noFill/>
          <a:ln w="9525">
            <a:noFill/>
            <a:miter lim="800000"/>
            <a:headEnd/>
            <a:tailEnd/>
          </a:ln>
        </p:spPr>
        <p:txBody>
          <a:bodyPr anchor="ctr">
            <a:spAutoFit/>
          </a:bodyPr>
          <a:lstStyle/>
          <a:p>
            <a:pPr algn="ctr"/>
            <a:endParaRPr lang="en-US" sz="2400" b="1" dirty="0">
              <a:latin typeface="Comic Sans MS" pitchFamily="66" charset="0"/>
            </a:endParaRPr>
          </a:p>
          <a:p>
            <a:endParaRPr lang="en-US" sz="1900" dirty="0">
              <a:latin typeface="Comic Sans MS" pitchFamily="66" charset="0"/>
            </a:endParaRPr>
          </a:p>
          <a:p>
            <a:pPr algn="ctr"/>
            <a:endParaRPr lang="en-US" sz="2400" b="1" dirty="0">
              <a:latin typeface="Comic Sans MS" pitchFamily="66" charset="0"/>
            </a:endParaRPr>
          </a:p>
        </p:txBody>
      </p:sp>
      <p:sp>
        <p:nvSpPr>
          <p:cNvPr id="7176" name="TextBox 6"/>
          <p:cNvSpPr txBox="1">
            <a:spLocks noChangeArrowheads="1"/>
          </p:cNvSpPr>
          <p:nvPr/>
        </p:nvSpPr>
        <p:spPr bwMode="auto">
          <a:xfrm>
            <a:off x="0" y="304800"/>
            <a:ext cx="9144000" cy="523875"/>
          </a:xfrm>
          <a:prstGeom prst="rect">
            <a:avLst/>
          </a:prstGeom>
          <a:noFill/>
          <a:ln w="9525">
            <a:noFill/>
            <a:miter lim="800000"/>
            <a:headEnd/>
            <a:tailEnd/>
          </a:ln>
        </p:spPr>
        <p:txBody>
          <a:bodyPr>
            <a:spAutoFit/>
          </a:bodyPr>
          <a:lstStyle/>
          <a:p>
            <a:pPr algn="ctr">
              <a:defRPr/>
            </a:pPr>
            <a:r>
              <a:rPr lang="en-US" sz="2800" b="1" dirty="0">
                <a:solidFill>
                  <a:schemeClr val="accent5">
                    <a:lumMod val="75000"/>
                  </a:schemeClr>
                </a:solidFill>
                <a:latin typeface="Comic Sans MS" pitchFamily="66" charset="0"/>
              </a:rPr>
              <a:t>Initial Visit and Initial Paperwork</a:t>
            </a:r>
          </a:p>
        </p:txBody>
      </p:sp>
      <p:sp>
        <p:nvSpPr>
          <p:cNvPr id="6153" name="TextBox 8"/>
          <p:cNvSpPr txBox="1">
            <a:spLocks noChangeArrowheads="1"/>
          </p:cNvSpPr>
          <p:nvPr/>
        </p:nvSpPr>
        <p:spPr bwMode="auto">
          <a:xfrm>
            <a:off x="228600" y="990600"/>
            <a:ext cx="8610600" cy="4708981"/>
          </a:xfrm>
          <a:prstGeom prst="rect">
            <a:avLst/>
          </a:prstGeom>
          <a:noFill/>
          <a:ln w="9525">
            <a:noFill/>
            <a:miter lim="800000"/>
            <a:headEnd/>
            <a:tailEnd/>
          </a:ln>
        </p:spPr>
        <p:txBody>
          <a:bodyPr>
            <a:spAutoFit/>
          </a:bodyPr>
          <a:lstStyle/>
          <a:p>
            <a:r>
              <a:rPr lang="en-US" sz="2000" dirty="0"/>
              <a:t>Your initial visit is your first opportunity to </a:t>
            </a:r>
            <a:r>
              <a:rPr lang="en-US" sz="2000" dirty="0" smtClean="0"/>
              <a:t>begin molding a positive rapport and working relationship with </a:t>
            </a:r>
            <a:r>
              <a:rPr lang="en-US" sz="2000" dirty="0"/>
              <a:t>the </a:t>
            </a:r>
            <a:r>
              <a:rPr lang="en-US" sz="2000" dirty="0" smtClean="0"/>
              <a:t>parent or caregiver </a:t>
            </a:r>
            <a:r>
              <a:rPr lang="en-US" sz="2000" dirty="0"/>
              <a:t>of the child for whom you are providing service.</a:t>
            </a:r>
          </a:p>
          <a:p>
            <a:endParaRPr lang="en-US" sz="2000" dirty="0"/>
          </a:p>
          <a:p>
            <a:pPr>
              <a:buFont typeface="Wingdings" pitchFamily="2" charset="2"/>
              <a:buChar char="ü"/>
            </a:pPr>
            <a:r>
              <a:rPr lang="en-US" sz="2000" dirty="0"/>
              <a:t>Introduce yourself and </a:t>
            </a:r>
            <a:r>
              <a:rPr lang="en-US" sz="2000" dirty="0" smtClean="0"/>
              <a:t> describe your role  as an interventionist</a:t>
            </a:r>
            <a:endParaRPr lang="en-US" sz="2000" dirty="0"/>
          </a:p>
          <a:p>
            <a:pPr>
              <a:buFont typeface="Wingdings" pitchFamily="2" charset="2"/>
              <a:buChar char="ü"/>
            </a:pPr>
            <a:endParaRPr lang="en-US" sz="2000" dirty="0"/>
          </a:p>
          <a:p>
            <a:pPr>
              <a:buFont typeface="Wingdings" pitchFamily="2" charset="2"/>
              <a:buChar char="ü"/>
            </a:pPr>
            <a:r>
              <a:rPr lang="en-US" sz="2000" dirty="0" smtClean="0"/>
              <a:t>Explain </a:t>
            </a:r>
            <a:r>
              <a:rPr lang="en-US" sz="2000" dirty="0"/>
              <a:t>that Early Intervention is designed to support and inform caregivers and parents, and to impact their ability to promote their child’s development.  We subscribe to the participation-family routines based model of providing service and their participation and practice of strategies and interventions demonstrated is crucial to their child’s progress.</a:t>
            </a:r>
          </a:p>
          <a:p>
            <a:pPr>
              <a:buFont typeface="Wingdings" pitchFamily="2" charset="2"/>
              <a:buChar char="ü"/>
            </a:pPr>
            <a:endParaRPr lang="en-US" sz="2000" dirty="0"/>
          </a:p>
          <a:p>
            <a:pPr>
              <a:buFont typeface="Wingdings" pitchFamily="2" charset="2"/>
              <a:buChar char="ü"/>
            </a:pPr>
            <a:r>
              <a:rPr lang="en-US" sz="2000" dirty="0"/>
              <a:t>Provide the family with the Family Educational Rights and Privacy of 1974 and Procedural Safeguards notice (attached).  This is to be left with the family.</a:t>
            </a:r>
          </a:p>
        </p:txBody>
      </p:sp>
      <p:graphicFrame>
        <p:nvGraphicFramePr>
          <p:cNvPr id="6146" name="Object 7"/>
          <p:cNvGraphicFramePr>
            <a:graphicFrameLocks noChangeAspect="1"/>
          </p:cNvGraphicFramePr>
          <p:nvPr/>
        </p:nvGraphicFramePr>
        <p:xfrm>
          <a:off x="3429000" y="5943600"/>
          <a:ext cx="2362200" cy="762000"/>
        </p:xfrm>
        <a:graphic>
          <a:graphicData uri="http://schemas.openxmlformats.org/presentationml/2006/ole">
            <p:oleObj spid="_x0000_s6146" name="Package" r:id="rId5" imgW="1203840" imgH="419040" progId="Package">
              <p:embed/>
            </p:oleObj>
          </a:graphicData>
        </a:graphic>
      </p:graphicFrame>
      <p:sp>
        <p:nvSpPr>
          <p:cNvPr id="11" name="Slide Number Placeholder 10"/>
          <p:cNvSpPr>
            <a:spLocks noGrp="1"/>
          </p:cNvSpPr>
          <p:nvPr>
            <p:ph type="sldNum" sz="quarter" idx="12"/>
          </p:nvPr>
        </p:nvSpPr>
        <p:spPr/>
        <p:txBody>
          <a:bodyPr/>
          <a:lstStyle/>
          <a:p>
            <a:pPr>
              <a:defRPr/>
            </a:pPr>
            <a:fld id="{94C2428F-3E47-4A49-A780-EFC14FDCA355}" type="slidenum">
              <a:rPr lang="en-US" smtClean="0"/>
              <a:pPr>
                <a:defRPr/>
              </a:pPr>
              <a:t>20</a:t>
            </a:fld>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71" name="Object 3"/>
          <p:cNvGraphicFramePr>
            <a:graphicFrameLocks noChangeAspect="1"/>
          </p:cNvGraphicFramePr>
          <p:nvPr/>
        </p:nvGraphicFramePr>
        <p:xfrm>
          <a:off x="3413125" y="2620963"/>
          <a:ext cx="2590800" cy="762000"/>
        </p:xfrm>
        <a:graphic>
          <a:graphicData uri="http://schemas.openxmlformats.org/presentationml/2006/ole">
            <p:oleObj spid="_x0000_s7171" name="Package" r:id="rId4" imgW="1615320" imgH="419040" progId="Package">
              <p:embed/>
            </p:oleObj>
          </a:graphicData>
        </a:graphic>
      </p:graphicFrame>
      <p:pic>
        <p:nvPicPr>
          <p:cNvPr id="7172" name="Picture 2" descr="C:\Documents and Settings\rita\Local Settings\Temporary Internet Files\Content.IE5\18ZWQGJN\MM900236472[1].gif"/>
          <p:cNvPicPr>
            <a:picLocks noChangeAspect="1" noChangeArrowheads="1" noCrop="1"/>
          </p:cNvPicPr>
          <p:nvPr/>
        </p:nvPicPr>
        <p:blipFill>
          <a:blip r:embed="rId5" cstate="print"/>
          <a:srcRect/>
          <a:stretch>
            <a:fillRect/>
          </a:stretch>
        </p:blipFill>
        <p:spPr bwMode="auto">
          <a:xfrm>
            <a:off x="7870825" y="141288"/>
            <a:ext cx="1066800" cy="990600"/>
          </a:xfrm>
          <a:prstGeom prst="rect">
            <a:avLst/>
          </a:prstGeom>
          <a:noFill/>
          <a:ln w="9525">
            <a:noFill/>
            <a:miter lim="800000"/>
            <a:headEnd/>
            <a:tailEnd/>
          </a:ln>
        </p:spPr>
      </p:pic>
      <p:sp>
        <p:nvSpPr>
          <p:cNvPr id="7173" name="Rectangle 1"/>
          <p:cNvSpPr>
            <a:spLocks noChangeArrowheads="1"/>
          </p:cNvSpPr>
          <p:nvPr/>
        </p:nvSpPr>
        <p:spPr bwMode="auto">
          <a:xfrm>
            <a:off x="152400" y="3836988"/>
            <a:ext cx="9144000" cy="1138237"/>
          </a:xfrm>
          <a:prstGeom prst="rect">
            <a:avLst/>
          </a:prstGeom>
          <a:noFill/>
          <a:ln w="9525">
            <a:noFill/>
            <a:miter lim="800000"/>
            <a:headEnd/>
            <a:tailEnd/>
          </a:ln>
        </p:spPr>
        <p:txBody>
          <a:bodyPr anchor="ctr">
            <a:spAutoFit/>
          </a:bodyPr>
          <a:lstStyle/>
          <a:p>
            <a:pPr eaLnBrk="0" hangingPunct="0"/>
            <a:endParaRPr lang="en-US" sz="1200" b="1" u="sng" dirty="0">
              <a:latin typeface="Calibri" pitchFamily="34" charset="0"/>
              <a:cs typeface="Times New Roman" pitchFamily="18" charset="0"/>
            </a:endParaRPr>
          </a:p>
          <a:p>
            <a:pPr eaLnBrk="0" hangingPunct="0"/>
            <a:endParaRPr lang="en-US" sz="2800" b="1" dirty="0">
              <a:latin typeface="Comic Sans MS" pitchFamily="66" charset="0"/>
              <a:cs typeface="Times New Roman" pitchFamily="18" charset="0"/>
            </a:endParaRPr>
          </a:p>
          <a:p>
            <a:pPr eaLnBrk="0" hangingPunct="0"/>
            <a:endParaRPr lang="en-US" sz="2800" b="1" dirty="0">
              <a:latin typeface="Comic Sans MS" pitchFamily="66" charset="0"/>
              <a:cs typeface="Times New Roman" pitchFamily="18" charset="0"/>
            </a:endParaRPr>
          </a:p>
        </p:txBody>
      </p:sp>
      <p:sp>
        <p:nvSpPr>
          <p:cNvPr id="7174" name="Rectangle 1"/>
          <p:cNvSpPr>
            <a:spLocks noChangeArrowheads="1"/>
          </p:cNvSpPr>
          <p:nvPr/>
        </p:nvSpPr>
        <p:spPr bwMode="auto">
          <a:xfrm>
            <a:off x="0" y="3716338"/>
            <a:ext cx="9144000" cy="339725"/>
          </a:xfrm>
          <a:prstGeom prst="rect">
            <a:avLst/>
          </a:prstGeom>
          <a:noFill/>
          <a:ln w="9525">
            <a:noFill/>
            <a:miter lim="800000"/>
            <a:headEnd/>
            <a:tailEnd/>
          </a:ln>
        </p:spPr>
        <p:txBody>
          <a:bodyPr anchor="ctr">
            <a:spAutoFit/>
          </a:bodyPr>
          <a:lstStyle/>
          <a:p>
            <a:pPr eaLnBrk="0" hangingPunct="0"/>
            <a:r>
              <a:rPr lang="en-US" sz="1600" dirty="0">
                <a:latin typeface="Comic Sans MS" pitchFamily="66" charset="0"/>
                <a:cs typeface="Times New Roman" pitchFamily="18" charset="0"/>
              </a:rPr>
              <a:t>	</a:t>
            </a:r>
            <a:endParaRPr lang="en-US" sz="1200" b="1" dirty="0">
              <a:latin typeface="Comic Sans MS" pitchFamily="66" charset="0"/>
            </a:endParaRPr>
          </a:p>
        </p:txBody>
      </p:sp>
      <p:sp>
        <p:nvSpPr>
          <p:cNvPr id="7175" name="Rectangle 4"/>
          <p:cNvSpPr>
            <a:spLocks noChangeArrowheads="1"/>
          </p:cNvSpPr>
          <p:nvPr/>
        </p:nvSpPr>
        <p:spPr bwMode="auto">
          <a:xfrm>
            <a:off x="152400" y="1524000"/>
            <a:ext cx="8991600" cy="3062288"/>
          </a:xfrm>
          <a:prstGeom prst="rect">
            <a:avLst/>
          </a:prstGeom>
          <a:noFill/>
          <a:ln w="9525">
            <a:noFill/>
            <a:miter lim="800000"/>
            <a:headEnd/>
            <a:tailEnd/>
          </a:ln>
        </p:spPr>
        <p:txBody>
          <a:bodyPr anchor="ctr">
            <a:spAutoFit/>
          </a:bodyPr>
          <a:lstStyle/>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endParaRPr lang="en-US" sz="2000" dirty="0">
              <a:latin typeface="Comic Sans MS" pitchFamily="66" charset="0"/>
            </a:endParaRPr>
          </a:p>
          <a:p>
            <a:endParaRPr lang="en-US" sz="2000" dirty="0">
              <a:latin typeface="Comic Sans MS" pitchFamily="66" charset="0"/>
            </a:endParaRPr>
          </a:p>
          <a:p>
            <a:pPr eaLnBrk="0" hangingPunct="0"/>
            <a:endParaRPr lang="en-US" sz="2000" dirty="0"/>
          </a:p>
          <a:p>
            <a:pPr eaLnBrk="0" hangingPunct="0"/>
            <a:endParaRPr lang="en-US" sz="1900" dirty="0">
              <a:latin typeface="Comic Sans MS" pitchFamily="66" charset="0"/>
              <a:cs typeface="Times New Roman" pitchFamily="18" charset="0"/>
            </a:endParaRPr>
          </a:p>
        </p:txBody>
      </p:sp>
      <p:sp>
        <p:nvSpPr>
          <p:cNvPr id="7176" name="Rectangle 1"/>
          <p:cNvSpPr>
            <a:spLocks noChangeArrowheads="1"/>
          </p:cNvSpPr>
          <p:nvPr/>
        </p:nvSpPr>
        <p:spPr bwMode="auto">
          <a:xfrm>
            <a:off x="0" y="2878138"/>
            <a:ext cx="9144000" cy="1122362"/>
          </a:xfrm>
          <a:prstGeom prst="rect">
            <a:avLst/>
          </a:prstGeom>
          <a:noFill/>
          <a:ln w="9525">
            <a:noFill/>
            <a:miter lim="800000"/>
            <a:headEnd/>
            <a:tailEnd/>
          </a:ln>
        </p:spPr>
        <p:txBody>
          <a:bodyPr anchor="ctr">
            <a:spAutoFit/>
          </a:bodyPr>
          <a:lstStyle/>
          <a:p>
            <a:pPr algn="ctr"/>
            <a:endParaRPr lang="en-US" sz="2400" b="1" dirty="0">
              <a:latin typeface="Comic Sans MS" pitchFamily="66" charset="0"/>
            </a:endParaRPr>
          </a:p>
          <a:p>
            <a:endParaRPr lang="en-US" sz="1900" dirty="0">
              <a:latin typeface="Comic Sans MS" pitchFamily="66" charset="0"/>
            </a:endParaRPr>
          </a:p>
          <a:p>
            <a:pPr algn="ctr"/>
            <a:endParaRPr lang="en-US" sz="2400" b="1" dirty="0">
              <a:latin typeface="Comic Sans MS" pitchFamily="66" charset="0"/>
            </a:endParaRPr>
          </a:p>
        </p:txBody>
      </p:sp>
      <p:sp>
        <p:nvSpPr>
          <p:cNvPr id="8201" name="TextBox 6"/>
          <p:cNvSpPr txBox="1">
            <a:spLocks noChangeArrowheads="1"/>
          </p:cNvSpPr>
          <p:nvPr/>
        </p:nvSpPr>
        <p:spPr bwMode="auto">
          <a:xfrm>
            <a:off x="-685800" y="304800"/>
            <a:ext cx="9601200" cy="954088"/>
          </a:xfrm>
          <a:prstGeom prst="rect">
            <a:avLst/>
          </a:prstGeom>
          <a:noFill/>
          <a:ln w="9525">
            <a:noFill/>
            <a:miter lim="800000"/>
            <a:headEnd/>
            <a:tailEnd/>
          </a:ln>
        </p:spPr>
        <p:txBody>
          <a:bodyPr>
            <a:spAutoFit/>
          </a:bodyPr>
          <a:lstStyle/>
          <a:p>
            <a:pPr algn="ctr">
              <a:defRPr/>
            </a:pPr>
            <a:r>
              <a:rPr lang="en-US" sz="2800" b="1" dirty="0">
                <a:solidFill>
                  <a:schemeClr val="accent5">
                    <a:lumMod val="75000"/>
                  </a:schemeClr>
                </a:solidFill>
                <a:latin typeface="Comic Sans MS" pitchFamily="66" charset="0"/>
              </a:rPr>
              <a:t>Initial Visit and Initial Paperwork (cont’d)</a:t>
            </a:r>
          </a:p>
          <a:p>
            <a:pPr algn="ctr">
              <a:defRPr/>
            </a:pPr>
            <a:endParaRPr lang="en-US" sz="2800" b="1" dirty="0">
              <a:latin typeface="Comic Sans MS" pitchFamily="66" charset="0"/>
            </a:endParaRPr>
          </a:p>
        </p:txBody>
      </p:sp>
      <p:sp>
        <p:nvSpPr>
          <p:cNvPr id="7178" name="TextBox 9"/>
          <p:cNvSpPr txBox="1">
            <a:spLocks noChangeArrowheads="1"/>
          </p:cNvSpPr>
          <p:nvPr/>
        </p:nvSpPr>
        <p:spPr bwMode="auto">
          <a:xfrm>
            <a:off x="0" y="1219200"/>
            <a:ext cx="8915400" cy="4093428"/>
          </a:xfrm>
          <a:prstGeom prst="rect">
            <a:avLst/>
          </a:prstGeom>
          <a:noFill/>
          <a:ln w="9525">
            <a:noFill/>
            <a:miter lim="800000"/>
            <a:headEnd/>
            <a:tailEnd/>
          </a:ln>
        </p:spPr>
        <p:txBody>
          <a:bodyPr wrap="square">
            <a:spAutoFit/>
          </a:bodyPr>
          <a:lstStyle/>
          <a:p>
            <a:pPr>
              <a:buFont typeface="Wingdings" pitchFamily="2" charset="2"/>
              <a:buChar char="ü"/>
            </a:pPr>
            <a:r>
              <a:rPr lang="en-US" sz="2000" dirty="0"/>
              <a:t>If you provide service in Philadelphia County, </a:t>
            </a:r>
            <a:r>
              <a:rPr lang="en-US" sz="2000" dirty="0" smtClean="0"/>
              <a:t>review  the</a:t>
            </a:r>
          </a:p>
          <a:p>
            <a:r>
              <a:rPr lang="en-US" sz="2000" dirty="0" smtClean="0"/>
              <a:t> </a:t>
            </a:r>
            <a:r>
              <a:rPr lang="en-US" sz="2000" dirty="0" smtClean="0">
                <a:solidFill>
                  <a:srgbClr val="FF0000"/>
                </a:solidFill>
              </a:rPr>
              <a:t>STC Philadelphia County Service Agreement </a:t>
            </a:r>
            <a:r>
              <a:rPr lang="en-US" sz="2000" dirty="0" smtClean="0"/>
              <a:t>with the family, complete with signatures and  leave a copy for the family. Form is on NCR paper and a </a:t>
            </a:r>
            <a:r>
              <a:rPr lang="en-US" sz="2000" dirty="0"/>
              <a:t>copy of the Service Agreement </a:t>
            </a:r>
            <a:r>
              <a:rPr lang="en-US" sz="2000" dirty="0" smtClean="0"/>
              <a:t> is attached for </a:t>
            </a:r>
            <a:r>
              <a:rPr lang="en-US" sz="2000" dirty="0"/>
              <a:t>your review</a:t>
            </a:r>
            <a:r>
              <a:rPr lang="en-US" sz="2000" dirty="0" smtClean="0"/>
              <a:t>. Return the original to STC with your  weekly paperwork.</a:t>
            </a:r>
            <a:endParaRPr lang="en-US" sz="2000" dirty="0"/>
          </a:p>
          <a:p>
            <a:pPr>
              <a:buFont typeface="Wingdings" pitchFamily="2" charset="2"/>
              <a:buChar char="ü"/>
            </a:pPr>
            <a:endParaRPr lang="en-US" sz="2000" dirty="0"/>
          </a:p>
          <a:p>
            <a:pPr>
              <a:buFont typeface="Wingdings" pitchFamily="2" charset="2"/>
              <a:buChar char="ü"/>
            </a:pPr>
            <a:endParaRPr lang="en-US" sz="2000" dirty="0"/>
          </a:p>
          <a:p>
            <a:endParaRPr lang="en-US" sz="2000" dirty="0"/>
          </a:p>
          <a:p>
            <a:pPr>
              <a:buFont typeface="Wingdings" pitchFamily="2" charset="2"/>
              <a:buChar char="ü"/>
            </a:pPr>
            <a:r>
              <a:rPr lang="en-US" sz="2000" dirty="0"/>
              <a:t>All families receive and sign the Notice of Privacy Act </a:t>
            </a:r>
            <a:r>
              <a:rPr lang="en-US" sz="2000" dirty="0" smtClean="0"/>
              <a:t>. This </a:t>
            </a:r>
            <a:r>
              <a:rPr lang="en-US" sz="2000" dirty="0"/>
              <a:t>form is returned with your initial paperwork.</a:t>
            </a:r>
          </a:p>
          <a:p>
            <a:endParaRPr lang="en-US" sz="2000" dirty="0"/>
          </a:p>
          <a:p>
            <a:endParaRPr lang="en-US" sz="2000" dirty="0"/>
          </a:p>
          <a:p>
            <a:r>
              <a:rPr lang="en-US" sz="2000" dirty="0"/>
              <a:t>  </a:t>
            </a:r>
          </a:p>
        </p:txBody>
      </p:sp>
      <p:sp>
        <p:nvSpPr>
          <p:cNvPr id="11" name="Slide Number Placeholder 10"/>
          <p:cNvSpPr>
            <a:spLocks noGrp="1"/>
          </p:cNvSpPr>
          <p:nvPr>
            <p:ph type="sldNum" sz="quarter" idx="12"/>
          </p:nvPr>
        </p:nvSpPr>
        <p:spPr/>
        <p:txBody>
          <a:bodyPr/>
          <a:lstStyle/>
          <a:p>
            <a:pPr>
              <a:defRPr/>
            </a:pPr>
            <a:fld id="{D3D6F754-10CD-433C-A70F-331AB7B327BD}" type="slidenum">
              <a:rPr lang="en-US" smtClean="0"/>
              <a:pPr>
                <a:defRPr/>
              </a:pPr>
              <a:t>21</a:t>
            </a:fld>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5" descr="C:\Documents and Settings\rita\Local Settings\Temporary Internet Files\Content.IE5\5G0YJT77\MP900438585[1].jpg"/>
          <p:cNvPicPr>
            <a:picLocks noChangeAspect="1" noChangeArrowheads="1"/>
          </p:cNvPicPr>
          <p:nvPr/>
        </p:nvPicPr>
        <p:blipFill>
          <a:blip r:embed="rId3" cstate="print"/>
          <a:srcRect/>
          <a:stretch>
            <a:fillRect/>
          </a:stretch>
        </p:blipFill>
        <p:spPr bwMode="auto">
          <a:xfrm>
            <a:off x="3733800" y="5334000"/>
            <a:ext cx="1951038" cy="1295400"/>
          </a:xfrm>
          <a:prstGeom prst="rect">
            <a:avLst/>
          </a:prstGeom>
          <a:noFill/>
          <a:ln w="9525">
            <a:noFill/>
            <a:miter lim="800000"/>
            <a:headEnd/>
            <a:tailEnd/>
          </a:ln>
        </p:spPr>
      </p:pic>
      <p:pic>
        <p:nvPicPr>
          <p:cNvPr id="30723" name="Picture 2" descr="C:\Documents and Settings\rita\Local Settings\Temporary Internet Files\Content.IE5\18ZWQGJN\MM900236472[1].gif"/>
          <p:cNvPicPr>
            <a:picLocks noChangeAspect="1" noChangeArrowheads="1" noCrop="1"/>
          </p:cNvPicPr>
          <p:nvPr/>
        </p:nvPicPr>
        <p:blipFill>
          <a:blip r:embed="rId4" cstate="print"/>
          <a:srcRect/>
          <a:stretch>
            <a:fillRect/>
          </a:stretch>
        </p:blipFill>
        <p:spPr bwMode="auto">
          <a:xfrm>
            <a:off x="7870825" y="141288"/>
            <a:ext cx="1066800" cy="990600"/>
          </a:xfrm>
          <a:prstGeom prst="rect">
            <a:avLst/>
          </a:prstGeom>
          <a:noFill/>
          <a:ln w="9525">
            <a:noFill/>
            <a:miter lim="800000"/>
            <a:headEnd/>
            <a:tailEnd/>
          </a:ln>
        </p:spPr>
      </p:pic>
      <p:sp>
        <p:nvSpPr>
          <p:cNvPr id="30724" name="Rectangle 1"/>
          <p:cNvSpPr>
            <a:spLocks noChangeArrowheads="1"/>
          </p:cNvSpPr>
          <p:nvPr/>
        </p:nvSpPr>
        <p:spPr bwMode="auto">
          <a:xfrm>
            <a:off x="152400" y="3836988"/>
            <a:ext cx="9144000" cy="1138237"/>
          </a:xfrm>
          <a:prstGeom prst="rect">
            <a:avLst/>
          </a:prstGeom>
          <a:noFill/>
          <a:ln w="9525">
            <a:noFill/>
            <a:miter lim="800000"/>
            <a:headEnd/>
            <a:tailEnd/>
          </a:ln>
        </p:spPr>
        <p:txBody>
          <a:bodyPr anchor="ctr">
            <a:spAutoFit/>
          </a:bodyPr>
          <a:lstStyle/>
          <a:p>
            <a:pPr eaLnBrk="0" hangingPunct="0"/>
            <a:endParaRPr lang="en-US" sz="1200" b="1" u="sng" dirty="0">
              <a:latin typeface="Calibri" pitchFamily="34" charset="0"/>
              <a:cs typeface="Times New Roman" pitchFamily="18" charset="0"/>
            </a:endParaRPr>
          </a:p>
          <a:p>
            <a:pPr eaLnBrk="0" hangingPunct="0"/>
            <a:endParaRPr lang="en-US" sz="2800" b="1" dirty="0">
              <a:latin typeface="Comic Sans MS" pitchFamily="66" charset="0"/>
              <a:cs typeface="Times New Roman" pitchFamily="18" charset="0"/>
            </a:endParaRPr>
          </a:p>
          <a:p>
            <a:pPr eaLnBrk="0" hangingPunct="0"/>
            <a:endParaRPr lang="en-US" sz="2800" b="1" dirty="0">
              <a:latin typeface="Comic Sans MS" pitchFamily="66" charset="0"/>
              <a:cs typeface="Times New Roman" pitchFamily="18" charset="0"/>
            </a:endParaRPr>
          </a:p>
        </p:txBody>
      </p:sp>
      <p:sp>
        <p:nvSpPr>
          <p:cNvPr id="30725" name="Rectangle 1"/>
          <p:cNvSpPr>
            <a:spLocks noChangeArrowheads="1"/>
          </p:cNvSpPr>
          <p:nvPr/>
        </p:nvSpPr>
        <p:spPr bwMode="auto">
          <a:xfrm>
            <a:off x="0" y="3716338"/>
            <a:ext cx="9144000" cy="339725"/>
          </a:xfrm>
          <a:prstGeom prst="rect">
            <a:avLst/>
          </a:prstGeom>
          <a:noFill/>
          <a:ln w="9525">
            <a:noFill/>
            <a:miter lim="800000"/>
            <a:headEnd/>
            <a:tailEnd/>
          </a:ln>
        </p:spPr>
        <p:txBody>
          <a:bodyPr anchor="ctr">
            <a:spAutoFit/>
          </a:bodyPr>
          <a:lstStyle/>
          <a:p>
            <a:pPr eaLnBrk="0" hangingPunct="0"/>
            <a:r>
              <a:rPr lang="en-US" sz="1600" dirty="0">
                <a:latin typeface="Comic Sans MS" pitchFamily="66" charset="0"/>
                <a:cs typeface="Times New Roman" pitchFamily="18" charset="0"/>
              </a:rPr>
              <a:t>	</a:t>
            </a:r>
            <a:endParaRPr lang="en-US" sz="1200" b="1" dirty="0">
              <a:latin typeface="Comic Sans MS" pitchFamily="66" charset="0"/>
            </a:endParaRPr>
          </a:p>
        </p:txBody>
      </p:sp>
      <p:sp>
        <p:nvSpPr>
          <p:cNvPr id="30726" name="Rectangle 4"/>
          <p:cNvSpPr>
            <a:spLocks noChangeArrowheads="1"/>
          </p:cNvSpPr>
          <p:nvPr/>
        </p:nvSpPr>
        <p:spPr bwMode="auto">
          <a:xfrm>
            <a:off x="152400" y="1524000"/>
            <a:ext cx="8991600" cy="3062288"/>
          </a:xfrm>
          <a:prstGeom prst="rect">
            <a:avLst/>
          </a:prstGeom>
          <a:noFill/>
          <a:ln w="9525">
            <a:noFill/>
            <a:miter lim="800000"/>
            <a:headEnd/>
            <a:tailEnd/>
          </a:ln>
        </p:spPr>
        <p:txBody>
          <a:bodyPr anchor="ctr">
            <a:spAutoFit/>
          </a:bodyPr>
          <a:lstStyle/>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endParaRPr lang="en-US" sz="2000" dirty="0">
              <a:latin typeface="Comic Sans MS" pitchFamily="66" charset="0"/>
            </a:endParaRPr>
          </a:p>
          <a:p>
            <a:endParaRPr lang="en-US" sz="2000" dirty="0">
              <a:latin typeface="Comic Sans MS" pitchFamily="66" charset="0"/>
            </a:endParaRPr>
          </a:p>
          <a:p>
            <a:pPr eaLnBrk="0" hangingPunct="0"/>
            <a:endParaRPr lang="en-US" sz="2000" dirty="0"/>
          </a:p>
          <a:p>
            <a:pPr eaLnBrk="0" hangingPunct="0"/>
            <a:endParaRPr lang="en-US" sz="1900" dirty="0">
              <a:latin typeface="Comic Sans MS" pitchFamily="66" charset="0"/>
              <a:cs typeface="Times New Roman" pitchFamily="18" charset="0"/>
            </a:endParaRPr>
          </a:p>
        </p:txBody>
      </p:sp>
      <p:sp>
        <p:nvSpPr>
          <p:cNvPr id="30727" name="Rectangle 1"/>
          <p:cNvSpPr>
            <a:spLocks noChangeArrowheads="1"/>
          </p:cNvSpPr>
          <p:nvPr/>
        </p:nvSpPr>
        <p:spPr bwMode="auto">
          <a:xfrm>
            <a:off x="0" y="2878138"/>
            <a:ext cx="9144000" cy="1122362"/>
          </a:xfrm>
          <a:prstGeom prst="rect">
            <a:avLst/>
          </a:prstGeom>
          <a:noFill/>
          <a:ln w="9525">
            <a:noFill/>
            <a:miter lim="800000"/>
            <a:headEnd/>
            <a:tailEnd/>
          </a:ln>
        </p:spPr>
        <p:txBody>
          <a:bodyPr anchor="ctr">
            <a:spAutoFit/>
          </a:bodyPr>
          <a:lstStyle/>
          <a:p>
            <a:pPr algn="ctr"/>
            <a:endParaRPr lang="en-US" sz="2400" b="1" dirty="0">
              <a:latin typeface="Comic Sans MS" pitchFamily="66" charset="0"/>
            </a:endParaRPr>
          </a:p>
          <a:p>
            <a:endParaRPr lang="en-US" sz="1900" dirty="0">
              <a:latin typeface="Comic Sans MS" pitchFamily="66" charset="0"/>
            </a:endParaRPr>
          </a:p>
          <a:p>
            <a:pPr algn="ctr"/>
            <a:endParaRPr lang="en-US" sz="2400" b="1" dirty="0">
              <a:latin typeface="Comic Sans MS" pitchFamily="66" charset="0"/>
            </a:endParaRPr>
          </a:p>
        </p:txBody>
      </p:sp>
      <p:sp>
        <p:nvSpPr>
          <p:cNvPr id="67591" name="TextBox 6"/>
          <p:cNvSpPr txBox="1">
            <a:spLocks noChangeArrowheads="1"/>
          </p:cNvSpPr>
          <p:nvPr/>
        </p:nvSpPr>
        <p:spPr bwMode="auto">
          <a:xfrm>
            <a:off x="-685800" y="304800"/>
            <a:ext cx="9601200" cy="954088"/>
          </a:xfrm>
          <a:prstGeom prst="rect">
            <a:avLst/>
          </a:prstGeom>
          <a:noFill/>
          <a:ln w="9525">
            <a:noFill/>
            <a:miter lim="800000"/>
            <a:headEnd/>
            <a:tailEnd/>
          </a:ln>
        </p:spPr>
        <p:txBody>
          <a:bodyPr>
            <a:spAutoFit/>
          </a:bodyPr>
          <a:lstStyle/>
          <a:p>
            <a:pPr algn="ctr">
              <a:defRPr/>
            </a:pPr>
            <a:r>
              <a:rPr lang="en-US" sz="2800" b="1" dirty="0">
                <a:solidFill>
                  <a:schemeClr val="accent5">
                    <a:lumMod val="75000"/>
                  </a:schemeClr>
                </a:solidFill>
                <a:latin typeface="Comic Sans MS" pitchFamily="66" charset="0"/>
              </a:rPr>
              <a:t>Initial Visit and Initial Paperwork (cont’d)</a:t>
            </a:r>
          </a:p>
          <a:p>
            <a:pPr algn="ctr">
              <a:defRPr/>
            </a:pPr>
            <a:endParaRPr lang="en-US" sz="2800" b="1" dirty="0">
              <a:latin typeface="Comic Sans MS" pitchFamily="66" charset="0"/>
            </a:endParaRPr>
          </a:p>
        </p:txBody>
      </p:sp>
      <p:sp>
        <p:nvSpPr>
          <p:cNvPr id="30729" name="TextBox 11"/>
          <p:cNvSpPr txBox="1">
            <a:spLocks noChangeArrowheads="1"/>
          </p:cNvSpPr>
          <p:nvPr/>
        </p:nvSpPr>
        <p:spPr bwMode="auto">
          <a:xfrm>
            <a:off x="0" y="1447800"/>
            <a:ext cx="8534400" cy="4093428"/>
          </a:xfrm>
          <a:prstGeom prst="rect">
            <a:avLst/>
          </a:prstGeom>
          <a:noFill/>
          <a:ln w="9525">
            <a:noFill/>
            <a:miter lim="800000"/>
            <a:headEnd/>
            <a:tailEnd/>
          </a:ln>
        </p:spPr>
        <p:txBody>
          <a:bodyPr wrap="square">
            <a:spAutoFit/>
          </a:bodyPr>
          <a:lstStyle/>
          <a:p>
            <a:pPr>
              <a:buFont typeface="Wingdings" pitchFamily="2" charset="2"/>
              <a:buChar char="ü"/>
            </a:pPr>
            <a:r>
              <a:rPr lang="en-US" sz="2000" dirty="0"/>
              <a:t>After </a:t>
            </a:r>
            <a:r>
              <a:rPr lang="en-US" sz="2000" dirty="0" smtClean="0"/>
              <a:t>you review  your </a:t>
            </a:r>
            <a:r>
              <a:rPr lang="en-US" sz="2000" dirty="0"/>
              <a:t>role and </a:t>
            </a:r>
            <a:r>
              <a:rPr lang="en-US" sz="2000" dirty="0" smtClean="0"/>
              <a:t>complete  all </a:t>
            </a:r>
            <a:r>
              <a:rPr lang="en-US" sz="2000" dirty="0"/>
              <a:t>initial forms, you can ask the family if they have any questions or </a:t>
            </a:r>
            <a:r>
              <a:rPr lang="en-US" sz="2000" dirty="0" smtClean="0"/>
              <a:t>concerns </a:t>
            </a:r>
          </a:p>
          <a:p>
            <a:pPr>
              <a:buFont typeface="Wingdings" pitchFamily="2" charset="2"/>
              <a:buChar char="ü"/>
            </a:pPr>
            <a:r>
              <a:rPr lang="en-US" sz="2000" dirty="0" smtClean="0"/>
              <a:t>Ask the family to describe a typical day for their child. Find out what daily routines present challenges </a:t>
            </a:r>
          </a:p>
          <a:p>
            <a:pPr>
              <a:buFont typeface="Wingdings" pitchFamily="2" charset="2"/>
              <a:buChar char="ü"/>
            </a:pPr>
            <a:r>
              <a:rPr lang="en-US" sz="2000" dirty="0" smtClean="0"/>
              <a:t> Discuss methods of incorporating  those activities into your sessions</a:t>
            </a:r>
            <a:endParaRPr lang="en-US" sz="2000" dirty="0"/>
          </a:p>
          <a:p>
            <a:pPr>
              <a:buFont typeface="Wingdings" pitchFamily="2" charset="2"/>
              <a:buChar char="ü"/>
            </a:pPr>
            <a:r>
              <a:rPr lang="en-US" sz="2000" dirty="0" smtClean="0"/>
              <a:t>Complete </a:t>
            </a:r>
            <a:r>
              <a:rPr lang="en-US" sz="2000" dirty="0"/>
              <a:t>your session summary note, review with parent/caregiver.  Schedule your next session with the </a:t>
            </a:r>
            <a:r>
              <a:rPr lang="en-US" sz="2000" dirty="0" smtClean="0"/>
              <a:t>parent/caregiver </a:t>
            </a:r>
          </a:p>
          <a:p>
            <a:pPr>
              <a:buFont typeface="Wingdings" pitchFamily="2" charset="2"/>
              <a:buChar char="ü"/>
            </a:pPr>
            <a:r>
              <a:rPr lang="en-US" sz="2000" dirty="0" smtClean="0"/>
              <a:t>Remember </a:t>
            </a:r>
            <a:r>
              <a:rPr lang="en-US" sz="2000" dirty="0"/>
              <a:t>your time in and time out </a:t>
            </a:r>
            <a:r>
              <a:rPr lang="en-US" sz="2000" dirty="0" smtClean="0"/>
              <a:t>,number </a:t>
            </a:r>
            <a:r>
              <a:rPr lang="en-US" sz="2000" dirty="0"/>
              <a:t>of </a:t>
            </a:r>
            <a:r>
              <a:rPr lang="en-US" sz="2000" dirty="0" smtClean="0"/>
              <a:t>units</a:t>
            </a:r>
            <a:r>
              <a:rPr lang="en-US" sz="1050" dirty="0" smtClean="0"/>
              <a:t>( A UNIT IS 15 MINUTES)</a:t>
            </a:r>
            <a:r>
              <a:rPr lang="en-US" sz="2000" dirty="0" smtClean="0"/>
              <a:t> </a:t>
            </a:r>
            <a:r>
              <a:rPr lang="en-US" sz="2000" dirty="0"/>
              <a:t>and the parent/caregiver’s </a:t>
            </a:r>
            <a:r>
              <a:rPr lang="en-US" sz="2000" dirty="0" smtClean="0"/>
              <a:t>signature</a:t>
            </a:r>
            <a:endParaRPr lang="en-US" sz="2000" dirty="0"/>
          </a:p>
          <a:p>
            <a:pPr>
              <a:buFont typeface="Wingdings" pitchFamily="2" charset="2"/>
              <a:buChar char="ü"/>
            </a:pPr>
            <a:r>
              <a:rPr lang="en-US" sz="2000" dirty="0" smtClean="0"/>
              <a:t>Remember </a:t>
            </a:r>
            <a:r>
              <a:rPr lang="en-US" sz="2000" dirty="0"/>
              <a:t>to submit all paperwork by midnight on Tuesdays for the previous </a:t>
            </a:r>
            <a:r>
              <a:rPr lang="en-US" sz="2000" dirty="0" smtClean="0"/>
              <a:t>week</a:t>
            </a:r>
            <a:endParaRPr lang="en-US" sz="2000" dirty="0"/>
          </a:p>
          <a:p>
            <a:pPr>
              <a:buFont typeface="Wingdings" pitchFamily="2" charset="2"/>
              <a:buChar char="ü"/>
            </a:pPr>
            <a:r>
              <a:rPr lang="en-US" sz="2000" dirty="0" smtClean="0"/>
              <a:t>Remember </a:t>
            </a:r>
            <a:r>
              <a:rPr lang="en-US" sz="2000" dirty="0"/>
              <a:t>to complete your time entry by midnight on Tuesdays for the previous </a:t>
            </a:r>
            <a:r>
              <a:rPr lang="en-US" sz="2000" dirty="0" smtClean="0"/>
              <a:t>week</a:t>
            </a:r>
            <a:endParaRPr lang="en-US" sz="2000" dirty="0"/>
          </a:p>
        </p:txBody>
      </p:sp>
      <p:sp>
        <p:nvSpPr>
          <p:cNvPr id="10" name="Slide Number Placeholder 9"/>
          <p:cNvSpPr>
            <a:spLocks noGrp="1"/>
          </p:cNvSpPr>
          <p:nvPr>
            <p:ph type="sldNum" sz="quarter" idx="12"/>
          </p:nvPr>
        </p:nvSpPr>
        <p:spPr/>
        <p:txBody>
          <a:bodyPr/>
          <a:lstStyle/>
          <a:p>
            <a:pPr>
              <a:defRPr/>
            </a:pPr>
            <a:fld id="{A97B7DB4-78AB-4111-A6DC-EB0B4CFD0880}" type="slidenum">
              <a:rPr lang="en-US" smtClean="0"/>
              <a:pPr>
                <a:defRPr/>
              </a:pPr>
              <a:t>22</a:t>
            </a:fld>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C:\Documents and Settings\rita\Local Settings\Temporary Internet Files\Content.IE5\18ZWQGJN\MM900236472[1].gif"/>
          <p:cNvPicPr>
            <a:picLocks noChangeAspect="1" noChangeArrowheads="1" noCrop="1"/>
          </p:cNvPicPr>
          <p:nvPr/>
        </p:nvPicPr>
        <p:blipFill>
          <a:blip r:embed="rId3" cstate="print"/>
          <a:srcRect/>
          <a:stretch>
            <a:fillRect/>
          </a:stretch>
        </p:blipFill>
        <p:spPr bwMode="auto">
          <a:xfrm>
            <a:off x="7870825" y="141288"/>
            <a:ext cx="1066800" cy="990600"/>
          </a:xfrm>
          <a:prstGeom prst="rect">
            <a:avLst/>
          </a:prstGeom>
          <a:noFill/>
          <a:ln w="9525">
            <a:noFill/>
            <a:miter lim="800000"/>
            <a:headEnd/>
            <a:tailEnd/>
          </a:ln>
        </p:spPr>
      </p:pic>
      <p:sp>
        <p:nvSpPr>
          <p:cNvPr id="31747" name="Rectangle 1"/>
          <p:cNvSpPr>
            <a:spLocks noChangeArrowheads="1"/>
          </p:cNvSpPr>
          <p:nvPr/>
        </p:nvSpPr>
        <p:spPr bwMode="auto">
          <a:xfrm>
            <a:off x="152400" y="3836988"/>
            <a:ext cx="9144000" cy="1138237"/>
          </a:xfrm>
          <a:prstGeom prst="rect">
            <a:avLst/>
          </a:prstGeom>
          <a:noFill/>
          <a:ln w="9525">
            <a:noFill/>
            <a:miter lim="800000"/>
            <a:headEnd/>
            <a:tailEnd/>
          </a:ln>
        </p:spPr>
        <p:txBody>
          <a:bodyPr anchor="ctr">
            <a:spAutoFit/>
          </a:bodyPr>
          <a:lstStyle/>
          <a:p>
            <a:pPr eaLnBrk="0" hangingPunct="0"/>
            <a:endParaRPr lang="en-US" sz="1200" b="1" u="sng" dirty="0">
              <a:latin typeface="Calibri" pitchFamily="34" charset="0"/>
              <a:cs typeface="Times New Roman" pitchFamily="18" charset="0"/>
            </a:endParaRPr>
          </a:p>
          <a:p>
            <a:pPr eaLnBrk="0" hangingPunct="0"/>
            <a:endParaRPr lang="en-US" sz="2800" b="1" dirty="0">
              <a:latin typeface="Comic Sans MS" pitchFamily="66" charset="0"/>
              <a:cs typeface="Times New Roman" pitchFamily="18" charset="0"/>
            </a:endParaRPr>
          </a:p>
          <a:p>
            <a:pPr eaLnBrk="0" hangingPunct="0"/>
            <a:endParaRPr lang="en-US" sz="2800" b="1" dirty="0">
              <a:latin typeface="Comic Sans MS" pitchFamily="66" charset="0"/>
              <a:cs typeface="Times New Roman" pitchFamily="18" charset="0"/>
            </a:endParaRPr>
          </a:p>
        </p:txBody>
      </p:sp>
      <p:sp>
        <p:nvSpPr>
          <p:cNvPr id="31748" name="Rectangle 1"/>
          <p:cNvSpPr>
            <a:spLocks noChangeArrowheads="1"/>
          </p:cNvSpPr>
          <p:nvPr/>
        </p:nvSpPr>
        <p:spPr bwMode="auto">
          <a:xfrm>
            <a:off x="0" y="3716338"/>
            <a:ext cx="9144000" cy="339725"/>
          </a:xfrm>
          <a:prstGeom prst="rect">
            <a:avLst/>
          </a:prstGeom>
          <a:noFill/>
          <a:ln w="9525">
            <a:noFill/>
            <a:miter lim="800000"/>
            <a:headEnd/>
            <a:tailEnd/>
          </a:ln>
        </p:spPr>
        <p:txBody>
          <a:bodyPr anchor="ctr">
            <a:spAutoFit/>
          </a:bodyPr>
          <a:lstStyle/>
          <a:p>
            <a:pPr eaLnBrk="0" hangingPunct="0"/>
            <a:r>
              <a:rPr lang="en-US" sz="1600" dirty="0">
                <a:latin typeface="Comic Sans MS" pitchFamily="66" charset="0"/>
                <a:cs typeface="Times New Roman" pitchFamily="18" charset="0"/>
              </a:rPr>
              <a:t>	</a:t>
            </a:r>
            <a:endParaRPr lang="en-US" sz="1200" b="1" dirty="0">
              <a:latin typeface="Comic Sans MS" pitchFamily="66" charset="0"/>
            </a:endParaRPr>
          </a:p>
        </p:txBody>
      </p:sp>
      <p:sp>
        <p:nvSpPr>
          <p:cNvPr id="31749" name="Rectangle 4"/>
          <p:cNvSpPr>
            <a:spLocks noChangeArrowheads="1"/>
          </p:cNvSpPr>
          <p:nvPr/>
        </p:nvSpPr>
        <p:spPr bwMode="auto">
          <a:xfrm>
            <a:off x="152400" y="1524000"/>
            <a:ext cx="8991600" cy="3062288"/>
          </a:xfrm>
          <a:prstGeom prst="rect">
            <a:avLst/>
          </a:prstGeom>
          <a:noFill/>
          <a:ln w="9525">
            <a:noFill/>
            <a:miter lim="800000"/>
            <a:headEnd/>
            <a:tailEnd/>
          </a:ln>
        </p:spPr>
        <p:txBody>
          <a:bodyPr anchor="ctr">
            <a:spAutoFit/>
          </a:bodyPr>
          <a:lstStyle/>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endParaRPr lang="en-US" sz="2000" dirty="0">
              <a:latin typeface="Comic Sans MS" pitchFamily="66" charset="0"/>
            </a:endParaRPr>
          </a:p>
          <a:p>
            <a:endParaRPr lang="en-US" sz="2000" dirty="0">
              <a:latin typeface="Comic Sans MS" pitchFamily="66" charset="0"/>
            </a:endParaRPr>
          </a:p>
          <a:p>
            <a:pPr eaLnBrk="0" hangingPunct="0"/>
            <a:endParaRPr lang="en-US" sz="2000" dirty="0"/>
          </a:p>
          <a:p>
            <a:pPr eaLnBrk="0" hangingPunct="0"/>
            <a:endParaRPr lang="en-US" sz="1900" dirty="0">
              <a:latin typeface="Comic Sans MS" pitchFamily="66" charset="0"/>
              <a:cs typeface="Times New Roman" pitchFamily="18" charset="0"/>
            </a:endParaRPr>
          </a:p>
        </p:txBody>
      </p:sp>
      <p:sp>
        <p:nvSpPr>
          <p:cNvPr id="31750" name="Rectangle 1"/>
          <p:cNvSpPr>
            <a:spLocks noChangeArrowheads="1"/>
          </p:cNvSpPr>
          <p:nvPr/>
        </p:nvSpPr>
        <p:spPr bwMode="auto">
          <a:xfrm>
            <a:off x="0" y="2878138"/>
            <a:ext cx="9144000" cy="1122362"/>
          </a:xfrm>
          <a:prstGeom prst="rect">
            <a:avLst/>
          </a:prstGeom>
          <a:noFill/>
          <a:ln w="9525">
            <a:noFill/>
            <a:miter lim="800000"/>
            <a:headEnd/>
            <a:tailEnd/>
          </a:ln>
        </p:spPr>
        <p:txBody>
          <a:bodyPr anchor="ctr">
            <a:spAutoFit/>
          </a:bodyPr>
          <a:lstStyle/>
          <a:p>
            <a:pPr algn="ctr"/>
            <a:endParaRPr lang="en-US" sz="2400" b="1" dirty="0">
              <a:latin typeface="Comic Sans MS" pitchFamily="66" charset="0"/>
            </a:endParaRPr>
          </a:p>
          <a:p>
            <a:endParaRPr lang="en-US" sz="1900" dirty="0">
              <a:latin typeface="Comic Sans MS" pitchFamily="66" charset="0"/>
            </a:endParaRPr>
          </a:p>
          <a:p>
            <a:pPr algn="ctr"/>
            <a:endParaRPr lang="en-US" sz="2400" b="1" dirty="0">
              <a:latin typeface="Comic Sans MS" pitchFamily="66" charset="0"/>
            </a:endParaRPr>
          </a:p>
        </p:txBody>
      </p:sp>
      <p:sp>
        <p:nvSpPr>
          <p:cNvPr id="68615" name="TextBox 6"/>
          <p:cNvSpPr txBox="1">
            <a:spLocks noChangeArrowheads="1"/>
          </p:cNvSpPr>
          <p:nvPr/>
        </p:nvSpPr>
        <p:spPr bwMode="auto">
          <a:xfrm>
            <a:off x="228600" y="457200"/>
            <a:ext cx="8077200" cy="584200"/>
          </a:xfrm>
          <a:prstGeom prst="rect">
            <a:avLst/>
          </a:prstGeom>
          <a:noFill/>
          <a:ln w="9525">
            <a:noFill/>
            <a:miter lim="800000"/>
            <a:headEnd/>
            <a:tailEnd/>
          </a:ln>
        </p:spPr>
        <p:txBody>
          <a:bodyPr>
            <a:spAutoFit/>
          </a:bodyPr>
          <a:lstStyle/>
          <a:p>
            <a:pPr algn="ctr">
              <a:defRPr/>
            </a:pPr>
            <a:r>
              <a:rPr lang="en-US" sz="3200" b="1" dirty="0">
                <a:solidFill>
                  <a:schemeClr val="accent5">
                    <a:lumMod val="75000"/>
                  </a:schemeClr>
                </a:solidFill>
                <a:latin typeface="Comic Sans MS" pitchFamily="66" charset="0"/>
              </a:rPr>
              <a:t>Progress Monitoring</a:t>
            </a:r>
          </a:p>
        </p:txBody>
      </p:sp>
      <p:sp>
        <p:nvSpPr>
          <p:cNvPr id="31752" name="Rectangle 1"/>
          <p:cNvSpPr>
            <a:spLocks noChangeArrowheads="1"/>
          </p:cNvSpPr>
          <p:nvPr/>
        </p:nvSpPr>
        <p:spPr bwMode="auto">
          <a:xfrm>
            <a:off x="228600" y="1544666"/>
            <a:ext cx="8458200" cy="4524315"/>
          </a:xfrm>
          <a:prstGeom prst="rect">
            <a:avLst/>
          </a:prstGeom>
          <a:noFill/>
          <a:ln w="9525">
            <a:noFill/>
            <a:miter lim="800000"/>
            <a:headEnd/>
            <a:tailEnd/>
          </a:ln>
        </p:spPr>
        <p:txBody>
          <a:bodyPr anchor="ctr">
            <a:spAutoFit/>
          </a:bodyPr>
          <a:lstStyle/>
          <a:p>
            <a:pPr eaLnBrk="0" hangingPunct="0"/>
            <a:r>
              <a:rPr lang="en-US" dirty="0" smtClean="0">
                <a:solidFill>
                  <a:srgbClr val="000000"/>
                </a:solidFill>
                <a:ea typeface="Calibri" pitchFamily="34" charset="0"/>
                <a:cs typeface="Arial" charset="0"/>
              </a:rPr>
              <a:t>Early </a:t>
            </a:r>
            <a:r>
              <a:rPr lang="en-US" dirty="0">
                <a:solidFill>
                  <a:srgbClr val="000000"/>
                </a:solidFill>
                <a:ea typeface="Calibri" pitchFamily="34" charset="0"/>
                <a:cs typeface="Arial" charset="0"/>
              </a:rPr>
              <a:t>Intervention providers work with families and/or caregivers to review progress at the start of each home visit. </a:t>
            </a:r>
            <a:r>
              <a:rPr lang="en-US" dirty="0" smtClean="0">
                <a:solidFill>
                  <a:srgbClr val="000000"/>
                </a:solidFill>
                <a:ea typeface="Calibri" pitchFamily="34" charset="0"/>
                <a:cs typeface="Arial" charset="0"/>
              </a:rPr>
              <a:t>The  team reviews progress at the quarterly review meetings.</a:t>
            </a:r>
            <a:endParaRPr lang="en-US" dirty="0">
              <a:ea typeface="Calibri" pitchFamily="34" charset="0"/>
              <a:cs typeface="Arial" charset="0"/>
            </a:endParaRPr>
          </a:p>
          <a:p>
            <a:pPr eaLnBrk="0" hangingPunct="0"/>
            <a:r>
              <a:rPr lang="en-US" dirty="0">
                <a:solidFill>
                  <a:srgbClr val="000000"/>
                </a:solidFill>
                <a:ea typeface="Calibri" pitchFamily="34" charset="0"/>
                <a:cs typeface="Arial" charset="0"/>
              </a:rPr>
              <a:t>All team members need to be sure that they are addressing the family’s concerns </a:t>
            </a:r>
            <a:r>
              <a:rPr lang="en-US" dirty="0" smtClean="0">
                <a:solidFill>
                  <a:srgbClr val="000000"/>
                </a:solidFill>
                <a:ea typeface="Calibri" pitchFamily="34" charset="0"/>
                <a:cs typeface="Arial" charset="0"/>
              </a:rPr>
              <a:t>from the IFSP and that strategies used are working to meet the family outcomes for their child</a:t>
            </a:r>
            <a:r>
              <a:rPr lang="en-US" b="1" dirty="0" smtClean="0">
                <a:solidFill>
                  <a:srgbClr val="FF0000"/>
                </a:solidFill>
                <a:ea typeface="Calibri" pitchFamily="34" charset="0"/>
                <a:cs typeface="Arial" charset="0"/>
              </a:rPr>
              <a:t>. Progress should be monitored and documented objectively on session notes and other visual aids( copies turned in with weekly paperwork).</a:t>
            </a:r>
            <a:endParaRPr lang="en-US" b="1" dirty="0">
              <a:solidFill>
                <a:srgbClr val="FF0000"/>
              </a:solidFill>
              <a:ea typeface="Calibri" pitchFamily="34" charset="0"/>
              <a:cs typeface="Arial" charset="0"/>
            </a:endParaRPr>
          </a:p>
          <a:p>
            <a:pPr eaLnBrk="0" hangingPunct="0"/>
            <a:endParaRPr lang="en-US" dirty="0">
              <a:ea typeface="Calibri" pitchFamily="34" charset="0"/>
              <a:cs typeface="Arial" charset="0"/>
            </a:endParaRPr>
          </a:p>
          <a:p>
            <a:pPr eaLnBrk="0" hangingPunct="0"/>
            <a:r>
              <a:rPr lang="en-US" b="1" dirty="0">
                <a:solidFill>
                  <a:srgbClr val="000000"/>
                </a:solidFill>
                <a:ea typeface="Calibri" pitchFamily="34" charset="0"/>
                <a:cs typeface="Arial" charset="0"/>
              </a:rPr>
              <a:t>Session Notes </a:t>
            </a:r>
            <a:endParaRPr lang="en-US" dirty="0">
              <a:ea typeface="Calibri" pitchFamily="34" charset="0"/>
              <a:cs typeface="Arial" charset="0"/>
            </a:endParaRPr>
          </a:p>
          <a:p>
            <a:pPr eaLnBrk="0" hangingPunct="0"/>
            <a:r>
              <a:rPr lang="en-US" dirty="0">
                <a:solidFill>
                  <a:srgbClr val="000000"/>
                </a:solidFill>
                <a:ea typeface="Calibri" pitchFamily="34" charset="0"/>
                <a:cs typeface="Arial" charset="0"/>
              </a:rPr>
              <a:t>During home visits, all service providers </a:t>
            </a:r>
            <a:r>
              <a:rPr lang="en-US" dirty="0" smtClean="0">
                <a:solidFill>
                  <a:srgbClr val="000000"/>
                </a:solidFill>
                <a:ea typeface="Calibri" pitchFamily="34" charset="0"/>
                <a:cs typeface="Arial" charset="0"/>
              </a:rPr>
              <a:t>should share </a:t>
            </a:r>
            <a:r>
              <a:rPr lang="en-US" dirty="0">
                <a:solidFill>
                  <a:srgbClr val="000000"/>
                </a:solidFill>
                <a:ea typeface="Calibri" pitchFamily="34" charset="0"/>
                <a:cs typeface="Arial" charset="0"/>
              </a:rPr>
              <a:t>information with the family about activities and opportunities that support the child. </a:t>
            </a:r>
            <a:r>
              <a:rPr lang="en-US" dirty="0" smtClean="0">
                <a:solidFill>
                  <a:srgbClr val="000000"/>
                </a:solidFill>
                <a:ea typeface="Calibri" pitchFamily="34" charset="0"/>
                <a:cs typeface="Arial" charset="0"/>
              </a:rPr>
              <a:t>When </a:t>
            </a:r>
            <a:r>
              <a:rPr lang="en-US" dirty="0">
                <a:solidFill>
                  <a:srgbClr val="000000"/>
                </a:solidFill>
                <a:ea typeface="Calibri" pitchFamily="34" charset="0"/>
                <a:cs typeface="Arial" charset="0"/>
              </a:rPr>
              <a:t>completing </a:t>
            </a:r>
            <a:r>
              <a:rPr lang="en-US" dirty="0" smtClean="0">
                <a:solidFill>
                  <a:srgbClr val="000000"/>
                </a:solidFill>
                <a:ea typeface="Calibri" pitchFamily="34" charset="0"/>
                <a:cs typeface="Arial" charset="0"/>
              </a:rPr>
              <a:t>the session note, summarize </a:t>
            </a:r>
            <a:r>
              <a:rPr lang="en-US" dirty="0">
                <a:solidFill>
                  <a:srgbClr val="000000"/>
                </a:solidFill>
                <a:ea typeface="Calibri" pitchFamily="34" charset="0"/>
                <a:cs typeface="Arial" charset="0"/>
              </a:rPr>
              <a:t>information collected about the child’s progress </a:t>
            </a:r>
            <a:r>
              <a:rPr lang="en-US" dirty="0" smtClean="0">
                <a:solidFill>
                  <a:srgbClr val="000000"/>
                </a:solidFill>
                <a:ea typeface="Calibri" pitchFamily="34" charset="0"/>
                <a:cs typeface="Arial" charset="0"/>
              </a:rPr>
              <a:t>(e.g</a:t>
            </a:r>
            <a:r>
              <a:rPr lang="en-US" dirty="0">
                <a:solidFill>
                  <a:srgbClr val="000000"/>
                </a:solidFill>
                <a:ea typeface="Calibri" pitchFamily="34" charset="0"/>
                <a:cs typeface="Arial" charset="0"/>
              </a:rPr>
              <a:t>., videotapes, pictures, parent report, data</a:t>
            </a:r>
            <a:r>
              <a:rPr lang="en-US" dirty="0" smtClean="0">
                <a:solidFill>
                  <a:srgbClr val="000000"/>
                </a:solidFill>
                <a:ea typeface="Calibri" pitchFamily="34" charset="0"/>
                <a:cs typeface="Arial" charset="0"/>
              </a:rPr>
              <a:t>), and review activities and strategies completed during </a:t>
            </a:r>
            <a:r>
              <a:rPr lang="en-US" dirty="0">
                <a:solidFill>
                  <a:srgbClr val="000000"/>
                </a:solidFill>
                <a:ea typeface="Calibri" pitchFamily="34" charset="0"/>
                <a:cs typeface="Arial" charset="0"/>
              </a:rPr>
              <a:t>the visit. </a:t>
            </a:r>
            <a:r>
              <a:rPr lang="en-US" dirty="0" smtClean="0">
                <a:solidFill>
                  <a:srgbClr val="000000"/>
                </a:solidFill>
                <a:ea typeface="Calibri" pitchFamily="34" charset="0"/>
                <a:cs typeface="Arial" charset="0"/>
              </a:rPr>
              <a:t>Provide activities for family to incorporate into their daily routines, review session note with parent, and provide them with a copy. </a:t>
            </a:r>
            <a:endParaRPr lang="en-US" dirty="0">
              <a:ea typeface="Calibri" pitchFamily="34" charset="0"/>
              <a:cs typeface="Arial" charset="0"/>
            </a:endParaRPr>
          </a:p>
        </p:txBody>
      </p:sp>
      <p:sp>
        <p:nvSpPr>
          <p:cNvPr id="9" name="Slide Number Placeholder 8"/>
          <p:cNvSpPr>
            <a:spLocks noGrp="1"/>
          </p:cNvSpPr>
          <p:nvPr>
            <p:ph type="sldNum" sz="quarter" idx="12"/>
          </p:nvPr>
        </p:nvSpPr>
        <p:spPr/>
        <p:txBody>
          <a:bodyPr/>
          <a:lstStyle/>
          <a:p>
            <a:pPr>
              <a:defRPr/>
            </a:pPr>
            <a:fld id="{2A4652D4-A763-496A-85E1-4AA6983DCFF5}" type="slidenum">
              <a:rPr lang="en-US" smtClean="0"/>
              <a:pPr>
                <a:defRPr/>
              </a:pPr>
              <a:t>23</a:t>
            </a:fld>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2" descr="C:\Documents and Settings\rita\Local Settings\Temporary Internet Files\Content.IE5\18ZWQGJN\MM900236472[1].gif"/>
          <p:cNvPicPr>
            <a:picLocks noChangeAspect="1" noChangeArrowheads="1" noCrop="1"/>
          </p:cNvPicPr>
          <p:nvPr/>
        </p:nvPicPr>
        <p:blipFill>
          <a:blip r:embed="rId4" cstate="print"/>
          <a:srcRect/>
          <a:stretch>
            <a:fillRect/>
          </a:stretch>
        </p:blipFill>
        <p:spPr bwMode="auto">
          <a:xfrm>
            <a:off x="7870825" y="141288"/>
            <a:ext cx="1066800" cy="990600"/>
          </a:xfrm>
          <a:prstGeom prst="rect">
            <a:avLst/>
          </a:prstGeom>
          <a:noFill/>
          <a:ln w="9525">
            <a:noFill/>
            <a:miter lim="800000"/>
            <a:headEnd/>
            <a:tailEnd/>
          </a:ln>
        </p:spPr>
      </p:pic>
      <p:sp>
        <p:nvSpPr>
          <p:cNvPr id="8197" name="Rectangle 1"/>
          <p:cNvSpPr>
            <a:spLocks noChangeArrowheads="1"/>
          </p:cNvSpPr>
          <p:nvPr/>
        </p:nvSpPr>
        <p:spPr bwMode="auto">
          <a:xfrm>
            <a:off x="152400" y="3836988"/>
            <a:ext cx="9144000" cy="1138237"/>
          </a:xfrm>
          <a:prstGeom prst="rect">
            <a:avLst/>
          </a:prstGeom>
          <a:noFill/>
          <a:ln w="9525">
            <a:noFill/>
            <a:miter lim="800000"/>
            <a:headEnd/>
            <a:tailEnd/>
          </a:ln>
        </p:spPr>
        <p:txBody>
          <a:bodyPr anchor="ctr">
            <a:spAutoFit/>
          </a:bodyPr>
          <a:lstStyle/>
          <a:p>
            <a:pPr eaLnBrk="0" hangingPunct="0"/>
            <a:endParaRPr lang="en-US" sz="1200" b="1" u="sng" dirty="0">
              <a:latin typeface="Calibri" pitchFamily="34" charset="0"/>
              <a:cs typeface="Times New Roman" pitchFamily="18" charset="0"/>
            </a:endParaRPr>
          </a:p>
          <a:p>
            <a:pPr eaLnBrk="0" hangingPunct="0"/>
            <a:endParaRPr lang="en-US" sz="2800" b="1" dirty="0">
              <a:latin typeface="Comic Sans MS" pitchFamily="66" charset="0"/>
              <a:cs typeface="Times New Roman" pitchFamily="18" charset="0"/>
            </a:endParaRPr>
          </a:p>
          <a:p>
            <a:pPr eaLnBrk="0" hangingPunct="0"/>
            <a:endParaRPr lang="en-US" sz="2800" b="1" dirty="0">
              <a:latin typeface="Comic Sans MS" pitchFamily="66" charset="0"/>
              <a:cs typeface="Times New Roman" pitchFamily="18" charset="0"/>
            </a:endParaRPr>
          </a:p>
        </p:txBody>
      </p:sp>
      <p:sp>
        <p:nvSpPr>
          <p:cNvPr id="8198" name="Rectangle 1"/>
          <p:cNvSpPr>
            <a:spLocks noChangeArrowheads="1"/>
          </p:cNvSpPr>
          <p:nvPr/>
        </p:nvSpPr>
        <p:spPr bwMode="auto">
          <a:xfrm>
            <a:off x="0" y="3716338"/>
            <a:ext cx="9144000" cy="339725"/>
          </a:xfrm>
          <a:prstGeom prst="rect">
            <a:avLst/>
          </a:prstGeom>
          <a:noFill/>
          <a:ln w="9525">
            <a:noFill/>
            <a:miter lim="800000"/>
            <a:headEnd/>
            <a:tailEnd/>
          </a:ln>
        </p:spPr>
        <p:txBody>
          <a:bodyPr anchor="ctr">
            <a:spAutoFit/>
          </a:bodyPr>
          <a:lstStyle/>
          <a:p>
            <a:pPr eaLnBrk="0" hangingPunct="0"/>
            <a:r>
              <a:rPr lang="en-US" sz="1600" dirty="0">
                <a:latin typeface="Comic Sans MS" pitchFamily="66" charset="0"/>
                <a:cs typeface="Times New Roman" pitchFamily="18" charset="0"/>
              </a:rPr>
              <a:t>	</a:t>
            </a:r>
            <a:endParaRPr lang="en-US" sz="1200" b="1" dirty="0">
              <a:latin typeface="Comic Sans MS" pitchFamily="66" charset="0"/>
            </a:endParaRPr>
          </a:p>
        </p:txBody>
      </p:sp>
      <p:sp>
        <p:nvSpPr>
          <p:cNvPr id="8199" name="Rectangle 4"/>
          <p:cNvSpPr>
            <a:spLocks noChangeArrowheads="1"/>
          </p:cNvSpPr>
          <p:nvPr/>
        </p:nvSpPr>
        <p:spPr bwMode="auto">
          <a:xfrm>
            <a:off x="152400" y="1524000"/>
            <a:ext cx="8991600" cy="3062288"/>
          </a:xfrm>
          <a:prstGeom prst="rect">
            <a:avLst/>
          </a:prstGeom>
          <a:noFill/>
          <a:ln w="9525">
            <a:noFill/>
            <a:miter lim="800000"/>
            <a:headEnd/>
            <a:tailEnd/>
          </a:ln>
        </p:spPr>
        <p:txBody>
          <a:bodyPr anchor="ctr">
            <a:spAutoFit/>
          </a:bodyPr>
          <a:lstStyle/>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endParaRPr lang="en-US" sz="2000" dirty="0">
              <a:latin typeface="Comic Sans MS" pitchFamily="66" charset="0"/>
            </a:endParaRPr>
          </a:p>
          <a:p>
            <a:endParaRPr lang="en-US" sz="2000" dirty="0">
              <a:latin typeface="Comic Sans MS" pitchFamily="66" charset="0"/>
            </a:endParaRPr>
          </a:p>
          <a:p>
            <a:pPr eaLnBrk="0" hangingPunct="0"/>
            <a:endParaRPr lang="en-US" sz="2000" dirty="0"/>
          </a:p>
          <a:p>
            <a:pPr eaLnBrk="0" hangingPunct="0"/>
            <a:endParaRPr lang="en-US" sz="1900" dirty="0">
              <a:latin typeface="Comic Sans MS" pitchFamily="66" charset="0"/>
              <a:cs typeface="Times New Roman" pitchFamily="18" charset="0"/>
            </a:endParaRPr>
          </a:p>
        </p:txBody>
      </p:sp>
      <p:sp>
        <p:nvSpPr>
          <p:cNvPr id="8200" name="Rectangle 1"/>
          <p:cNvSpPr>
            <a:spLocks noChangeArrowheads="1"/>
          </p:cNvSpPr>
          <p:nvPr/>
        </p:nvSpPr>
        <p:spPr bwMode="auto">
          <a:xfrm>
            <a:off x="0" y="2878138"/>
            <a:ext cx="9144000" cy="1122362"/>
          </a:xfrm>
          <a:prstGeom prst="rect">
            <a:avLst/>
          </a:prstGeom>
          <a:noFill/>
          <a:ln w="9525">
            <a:noFill/>
            <a:miter lim="800000"/>
            <a:headEnd/>
            <a:tailEnd/>
          </a:ln>
        </p:spPr>
        <p:txBody>
          <a:bodyPr anchor="ctr">
            <a:spAutoFit/>
          </a:bodyPr>
          <a:lstStyle/>
          <a:p>
            <a:pPr algn="ctr"/>
            <a:endParaRPr lang="en-US" sz="2400" b="1" dirty="0">
              <a:latin typeface="Comic Sans MS" pitchFamily="66" charset="0"/>
            </a:endParaRPr>
          </a:p>
          <a:p>
            <a:endParaRPr lang="en-US" sz="1900" dirty="0">
              <a:latin typeface="Comic Sans MS" pitchFamily="66" charset="0"/>
            </a:endParaRPr>
          </a:p>
          <a:p>
            <a:pPr algn="ctr"/>
            <a:endParaRPr lang="en-US" sz="2400" b="1" dirty="0">
              <a:latin typeface="Comic Sans MS" pitchFamily="66" charset="0"/>
            </a:endParaRPr>
          </a:p>
        </p:txBody>
      </p:sp>
      <p:sp>
        <p:nvSpPr>
          <p:cNvPr id="8201" name="Rectangle 6"/>
          <p:cNvSpPr>
            <a:spLocks noChangeArrowheads="1"/>
          </p:cNvSpPr>
          <p:nvPr/>
        </p:nvSpPr>
        <p:spPr bwMode="auto">
          <a:xfrm>
            <a:off x="228600" y="1752600"/>
            <a:ext cx="8686800" cy="1569660"/>
          </a:xfrm>
          <a:prstGeom prst="rect">
            <a:avLst/>
          </a:prstGeom>
          <a:noFill/>
          <a:ln w="9525">
            <a:noFill/>
            <a:miter lim="800000"/>
            <a:headEnd/>
            <a:tailEnd/>
          </a:ln>
        </p:spPr>
        <p:txBody>
          <a:bodyPr>
            <a:spAutoFit/>
          </a:bodyPr>
          <a:lstStyle/>
          <a:p>
            <a:pPr eaLnBrk="0" hangingPunct="0"/>
            <a:r>
              <a:rPr lang="en-US" sz="2400" dirty="0">
                <a:ea typeface="Calibri" pitchFamily="34" charset="0"/>
                <a:cs typeface="Arial" charset="0"/>
              </a:rPr>
              <a:t>All providers must submit Quarterly Visual Progress Monitoring for every child on their caseload.  Two Samples are attached. For your use.  Other progress monitoring tools can be found on our website at </a:t>
            </a:r>
            <a:r>
              <a:rPr lang="en-US" sz="2400" dirty="0">
                <a:ea typeface="Calibri" pitchFamily="34" charset="0"/>
                <a:cs typeface="Arial" charset="0"/>
                <a:hlinkClick r:id="rId5"/>
              </a:rPr>
              <a:t>www.sunshinetherapyclub.com</a:t>
            </a:r>
            <a:r>
              <a:rPr lang="en-US" sz="2400" dirty="0">
                <a:ea typeface="Calibri" pitchFamily="34" charset="0"/>
                <a:cs typeface="Arial" charset="0"/>
              </a:rPr>
              <a:t>. </a:t>
            </a:r>
          </a:p>
        </p:txBody>
      </p:sp>
      <p:sp>
        <p:nvSpPr>
          <p:cNvPr id="10250" name="TextBox 7"/>
          <p:cNvSpPr txBox="1">
            <a:spLocks noChangeArrowheads="1"/>
          </p:cNvSpPr>
          <p:nvPr/>
        </p:nvSpPr>
        <p:spPr bwMode="auto">
          <a:xfrm>
            <a:off x="0" y="457200"/>
            <a:ext cx="8915400" cy="584200"/>
          </a:xfrm>
          <a:prstGeom prst="rect">
            <a:avLst/>
          </a:prstGeom>
          <a:noFill/>
          <a:ln w="9525">
            <a:noFill/>
            <a:miter lim="800000"/>
            <a:headEnd/>
            <a:tailEnd/>
          </a:ln>
        </p:spPr>
        <p:txBody>
          <a:bodyPr>
            <a:spAutoFit/>
          </a:bodyPr>
          <a:lstStyle/>
          <a:p>
            <a:pPr algn="ctr">
              <a:defRPr/>
            </a:pPr>
            <a:r>
              <a:rPr lang="en-US" sz="3200" b="1" dirty="0">
                <a:solidFill>
                  <a:schemeClr val="accent5">
                    <a:lumMod val="75000"/>
                  </a:schemeClr>
                </a:solidFill>
                <a:latin typeface="Comic Sans MS" pitchFamily="66" charset="0"/>
              </a:rPr>
              <a:t>Visual Progress Monitoring</a:t>
            </a:r>
          </a:p>
        </p:txBody>
      </p:sp>
      <p:graphicFrame>
        <p:nvGraphicFramePr>
          <p:cNvPr id="8194" name="Object 1"/>
          <p:cNvGraphicFramePr>
            <a:graphicFrameLocks noChangeAspect="1"/>
          </p:cNvGraphicFramePr>
          <p:nvPr/>
        </p:nvGraphicFramePr>
        <p:xfrm>
          <a:off x="808038" y="3738563"/>
          <a:ext cx="6886575" cy="1058862"/>
        </p:xfrm>
        <a:graphic>
          <a:graphicData uri="http://schemas.openxmlformats.org/presentationml/2006/ole">
            <p:oleObj spid="_x0000_s8194" name="Package" r:id="rId6" imgW="3019320" imgH="485640" progId="Package">
              <p:embed/>
            </p:oleObj>
          </a:graphicData>
        </a:graphic>
      </p:graphicFrame>
      <p:graphicFrame>
        <p:nvGraphicFramePr>
          <p:cNvPr id="8195" name="Object 3"/>
          <p:cNvGraphicFramePr>
            <a:graphicFrameLocks noChangeAspect="1"/>
          </p:cNvGraphicFramePr>
          <p:nvPr/>
        </p:nvGraphicFramePr>
        <p:xfrm>
          <a:off x="1616075" y="5257800"/>
          <a:ext cx="5334000" cy="914400"/>
        </p:xfrm>
        <a:graphic>
          <a:graphicData uri="http://schemas.openxmlformats.org/presentationml/2006/ole">
            <p:oleObj spid="_x0000_s8195" name="Package" r:id="rId7" imgW="2865240" imgH="419040" progId="Package">
              <p:embed/>
            </p:oleObj>
          </a:graphicData>
        </a:graphic>
      </p:graphicFrame>
      <p:sp>
        <p:nvSpPr>
          <p:cNvPr id="11" name="Slide Number Placeholder 10"/>
          <p:cNvSpPr>
            <a:spLocks noGrp="1"/>
          </p:cNvSpPr>
          <p:nvPr>
            <p:ph type="sldNum" sz="quarter" idx="12"/>
          </p:nvPr>
        </p:nvSpPr>
        <p:spPr/>
        <p:txBody>
          <a:bodyPr/>
          <a:lstStyle/>
          <a:p>
            <a:pPr>
              <a:defRPr/>
            </a:pPr>
            <a:fld id="{A30BA972-EED5-4381-8AD6-F47E32A5562E}" type="slidenum">
              <a:rPr lang="en-US" smtClean="0"/>
              <a:pPr>
                <a:defRPr/>
              </a:pPr>
              <a:t>24</a:t>
            </a:fld>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C:\Documents and Settings\rita\Local Settings\Temporary Internet Files\Content.IE5\18ZWQGJN\MM900236472[1].gif"/>
          <p:cNvPicPr>
            <a:picLocks noChangeAspect="1" noChangeArrowheads="1" noCrop="1"/>
          </p:cNvPicPr>
          <p:nvPr/>
        </p:nvPicPr>
        <p:blipFill>
          <a:blip r:embed="rId3" cstate="print"/>
          <a:srcRect/>
          <a:stretch>
            <a:fillRect/>
          </a:stretch>
        </p:blipFill>
        <p:spPr bwMode="auto">
          <a:xfrm>
            <a:off x="7870825" y="141288"/>
            <a:ext cx="1066800" cy="990600"/>
          </a:xfrm>
          <a:prstGeom prst="rect">
            <a:avLst/>
          </a:prstGeom>
          <a:noFill/>
          <a:ln w="9525">
            <a:noFill/>
            <a:miter lim="800000"/>
            <a:headEnd/>
            <a:tailEnd/>
          </a:ln>
        </p:spPr>
      </p:pic>
      <p:sp>
        <p:nvSpPr>
          <p:cNvPr id="33795" name="Rectangle 1"/>
          <p:cNvSpPr>
            <a:spLocks noChangeArrowheads="1"/>
          </p:cNvSpPr>
          <p:nvPr/>
        </p:nvSpPr>
        <p:spPr bwMode="auto">
          <a:xfrm>
            <a:off x="152400" y="3836988"/>
            <a:ext cx="9144000" cy="1138237"/>
          </a:xfrm>
          <a:prstGeom prst="rect">
            <a:avLst/>
          </a:prstGeom>
          <a:noFill/>
          <a:ln w="9525">
            <a:noFill/>
            <a:miter lim="800000"/>
            <a:headEnd/>
            <a:tailEnd/>
          </a:ln>
        </p:spPr>
        <p:txBody>
          <a:bodyPr anchor="ctr">
            <a:spAutoFit/>
          </a:bodyPr>
          <a:lstStyle/>
          <a:p>
            <a:pPr eaLnBrk="0" hangingPunct="0"/>
            <a:endParaRPr lang="en-US" sz="1200" b="1" u="sng" dirty="0">
              <a:latin typeface="Calibri" pitchFamily="34" charset="0"/>
              <a:cs typeface="Times New Roman" pitchFamily="18" charset="0"/>
            </a:endParaRPr>
          </a:p>
          <a:p>
            <a:pPr eaLnBrk="0" hangingPunct="0"/>
            <a:endParaRPr lang="en-US" sz="2800" b="1" dirty="0">
              <a:latin typeface="Comic Sans MS" pitchFamily="66" charset="0"/>
              <a:cs typeface="Times New Roman" pitchFamily="18" charset="0"/>
            </a:endParaRPr>
          </a:p>
          <a:p>
            <a:pPr eaLnBrk="0" hangingPunct="0"/>
            <a:endParaRPr lang="en-US" sz="2800" b="1" dirty="0">
              <a:latin typeface="Comic Sans MS" pitchFamily="66" charset="0"/>
              <a:cs typeface="Times New Roman" pitchFamily="18" charset="0"/>
            </a:endParaRPr>
          </a:p>
        </p:txBody>
      </p:sp>
      <p:sp>
        <p:nvSpPr>
          <p:cNvPr id="33796" name="Rectangle 1"/>
          <p:cNvSpPr>
            <a:spLocks noChangeArrowheads="1"/>
          </p:cNvSpPr>
          <p:nvPr/>
        </p:nvSpPr>
        <p:spPr bwMode="auto">
          <a:xfrm>
            <a:off x="0" y="3716338"/>
            <a:ext cx="9144000" cy="339725"/>
          </a:xfrm>
          <a:prstGeom prst="rect">
            <a:avLst/>
          </a:prstGeom>
          <a:noFill/>
          <a:ln w="9525">
            <a:noFill/>
            <a:miter lim="800000"/>
            <a:headEnd/>
            <a:tailEnd/>
          </a:ln>
        </p:spPr>
        <p:txBody>
          <a:bodyPr anchor="ctr">
            <a:spAutoFit/>
          </a:bodyPr>
          <a:lstStyle/>
          <a:p>
            <a:pPr eaLnBrk="0" hangingPunct="0"/>
            <a:r>
              <a:rPr lang="en-US" sz="1600" dirty="0">
                <a:latin typeface="Comic Sans MS" pitchFamily="66" charset="0"/>
                <a:cs typeface="Times New Roman" pitchFamily="18" charset="0"/>
              </a:rPr>
              <a:t>	</a:t>
            </a:r>
            <a:endParaRPr lang="en-US" sz="1200" b="1" dirty="0">
              <a:latin typeface="Comic Sans MS" pitchFamily="66" charset="0"/>
            </a:endParaRPr>
          </a:p>
        </p:txBody>
      </p:sp>
      <p:sp>
        <p:nvSpPr>
          <p:cNvPr id="33797" name="Rectangle 4"/>
          <p:cNvSpPr>
            <a:spLocks noChangeArrowheads="1"/>
          </p:cNvSpPr>
          <p:nvPr/>
        </p:nvSpPr>
        <p:spPr bwMode="auto">
          <a:xfrm>
            <a:off x="152400" y="1524000"/>
            <a:ext cx="8991600" cy="3062288"/>
          </a:xfrm>
          <a:prstGeom prst="rect">
            <a:avLst/>
          </a:prstGeom>
          <a:noFill/>
          <a:ln w="9525">
            <a:noFill/>
            <a:miter lim="800000"/>
            <a:headEnd/>
            <a:tailEnd/>
          </a:ln>
        </p:spPr>
        <p:txBody>
          <a:bodyPr anchor="ctr">
            <a:spAutoFit/>
          </a:bodyPr>
          <a:lstStyle/>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endParaRPr lang="en-US" sz="2000" dirty="0">
              <a:latin typeface="Comic Sans MS" pitchFamily="66" charset="0"/>
            </a:endParaRPr>
          </a:p>
          <a:p>
            <a:endParaRPr lang="en-US" sz="2000" dirty="0">
              <a:latin typeface="Comic Sans MS" pitchFamily="66" charset="0"/>
            </a:endParaRPr>
          </a:p>
          <a:p>
            <a:pPr eaLnBrk="0" hangingPunct="0"/>
            <a:endParaRPr lang="en-US" sz="2000" dirty="0"/>
          </a:p>
          <a:p>
            <a:pPr eaLnBrk="0" hangingPunct="0"/>
            <a:endParaRPr lang="en-US" sz="1900" dirty="0">
              <a:latin typeface="Comic Sans MS" pitchFamily="66" charset="0"/>
              <a:cs typeface="Times New Roman" pitchFamily="18" charset="0"/>
            </a:endParaRPr>
          </a:p>
        </p:txBody>
      </p:sp>
      <p:sp>
        <p:nvSpPr>
          <p:cNvPr id="33798" name="Rectangle 1"/>
          <p:cNvSpPr>
            <a:spLocks noChangeArrowheads="1"/>
          </p:cNvSpPr>
          <p:nvPr/>
        </p:nvSpPr>
        <p:spPr bwMode="auto">
          <a:xfrm>
            <a:off x="0" y="2878138"/>
            <a:ext cx="9144000" cy="1122362"/>
          </a:xfrm>
          <a:prstGeom prst="rect">
            <a:avLst/>
          </a:prstGeom>
          <a:noFill/>
          <a:ln w="9525">
            <a:noFill/>
            <a:miter lim="800000"/>
            <a:headEnd/>
            <a:tailEnd/>
          </a:ln>
        </p:spPr>
        <p:txBody>
          <a:bodyPr anchor="ctr">
            <a:spAutoFit/>
          </a:bodyPr>
          <a:lstStyle/>
          <a:p>
            <a:pPr algn="ctr"/>
            <a:endParaRPr lang="en-US" sz="2400" b="1" dirty="0">
              <a:latin typeface="Comic Sans MS" pitchFamily="66" charset="0"/>
            </a:endParaRPr>
          </a:p>
          <a:p>
            <a:endParaRPr lang="en-US" sz="1900" dirty="0">
              <a:latin typeface="Comic Sans MS" pitchFamily="66" charset="0"/>
            </a:endParaRPr>
          </a:p>
          <a:p>
            <a:pPr algn="ctr"/>
            <a:endParaRPr lang="en-US" sz="2400" b="1" dirty="0">
              <a:latin typeface="Comic Sans MS" pitchFamily="66" charset="0"/>
            </a:endParaRPr>
          </a:p>
        </p:txBody>
      </p:sp>
      <p:sp>
        <p:nvSpPr>
          <p:cNvPr id="7" name="TextBox 6"/>
          <p:cNvSpPr txBox="1"/>
          <p:nvPr/>
        </p:nvSpPr>
        <p:spPr>
          <a:xfrm>
            <a:off x="381000" y="457200"/>
            <a:ext cx="8077200" cy="523875"/>
          </a:xfrm>
          <a:prstGeom prst="rect">
            <a:avLst/>
          </a:prstGeom>
          <a:noFill/>
        </p:spPr>
        <p:txBody>
          <a:bodyPr>
            <a:spAutoFit/>
          </a:bodyPr>
          <a:lstStyle/>
          <a:p>
            <a:pPr algn="ctr">
              <a:defRPr/>
            </a:pPr>
            <a:r>
              <a:rPr lang="en-US" sz="2800" b="1" dirty="0">
                <a:solidFill>
                  <a:schemeClr val="accent5">
                    <a:lumMod val="75000"/>
                  </a:schemeClr>
                </a:solidFill>
                <a:latin typeface="Comic Sans MS" pitchFamily="66" charset="0"/>
              </a:rPr>
              <a:t>Before You Get Started</a:t>
            </a:r>
          </a:p>
        </p:txBody>
      </p:sp>
      <p:sp>
        <p:nvSpPr>
          <p:cNvPr id="33800" name="TextBox 7"/>
          <p:cNvSpPr txBox="1">
            <a:spLocks noChangeArrowheads="1"/>
          </p:cNvSpPr>
          <p:nvPr/>
        </p:nvSpPr>
        <p:spPr bwMode="auto">
          <a:xfrm>
            <a:off x="304800" y="1158875"/>
            <a:ext cx="8839200" cy="5078313"/>
          </a:xfrm>
          <a:prstGeom prst="rect">
            <a:avLst/>
          </a:prstGeom>
          <a:noFill/>
          <a:ln w="9525">
            <a:noFill/>
            <a:miter lim="800000"/>
            <a:headEnd/>
            <a:tailEnd/>
          </a:ln>
        </p:spPr>
        <p:txBody>
          <a:bodyPr>
            <a:spAutoFit/>
          </a:bodyPr>
          <a:lstStyle/>
          <a:p>
            <a:r>
              <a:rPr lang="en-US" b="1" u="sng" dirty="0"/>
              <a:t>Before you get started, below is a brief review of things </a:t>
            </a:r>
            <a:r>
              <a:rPr lang="en-US" b="1" u="sng" dirty="0" smtClean="0"/>
              <a:t>:</a:t>
            </a:r>
            <a:endParaRPr lang="en-US" dirty="0"/>
          </a:p>
          <a:p>
            <a:r>
              <a:rPr lang="en-US" b="1" u="sng" dirty="0">
                <a:solidFill>
                  <a:srgbClr val="FF0000"/>
                </a:solidFill>
              </a:rPr>
              <a:t>Referrals</a:t>
            </a:r>
            <a:endParaRPr lang="en-US" dirty="0">
              <a:solidFill>
                <a:srgbClr val="FF0000"/>
              </a:solidFill>
            </a:endParaRPr>
          </a:p>
          <a:p>
            <a:r>
              <a:rPr lang="en-US" dirty="0" smtClean="0"/>
              <a:t>When </a:t>
            </a:r>
            <a:r>
              <a:rPr lang="en-US" dirty="0"/>
              <a:t>receiving your new </a:t>
            </a:r>
            <a:r>
              <a:rPr lang="en-US" dirty="0" smtClean="0"/>
              <a:t>referral, please </a:t>
            </a:r>
            <a:r>
              <a:rPr lang="en-US" dirty="0"/>
              <a:t>review </a:t>
            </a:r>
            <a:r>
              <a:rPr lang="en-US" b="1" dirty="0"/>
              <a:t>all </a:t>
            </a:r>
            <a:r>
              <a:rPr lang="en-US" dirty="0"/>
              <a:t>the pages of the attachment.  On the first page you will find the child’s demographic information, </a:t>
            </a:r>
            <a:r>
              <a:rPr lang="en-US" dirty="0" smtClean="0"/>
              <a:t>parents/guardians </a:t>
            </a:r>
            <a:r>
              <a:rPr lang="en-US" dirty="0"/>
              <a:t>information and the s</a:t>
            </a:r>
            <a:r>
              <a:rPr lang="en-US" dirty="0" smtClean="0"/>
              <a:t>ervice coordinator’s </a:t>
            </a:r>
            <a:r>
              <a:rPr lang="en-US" dirty="0"/>
              <a:t>contact information.  On the second page of the referral you will find the requested </a:t>
            </a:r>
            <a:r>
              <a:rPr lang="en-US" dirty="0" smtClean="0"/>
              <a:t>service (special </a:t>
            </a:r>
            <a:r>
              <a:rPr lang="en-US" dirty="0"/>
              <a:t>i</a:t>
            </a:r>
            <a:r>
              <a:rPr lang="en-US" dirty="0" smtClean="0"/>
              <a:t>nstruction</a:t>
            </a:r>
            <a:r>
              <a:rPr lang="en-US" dirty="0"/>
              <a:t>, </a:t>
            </a:r>
            <a:r>
              <a:rPr lang="en-US" dirty="0" smtClean="0"/>
              <a:t>occupational </a:t>
            </a:r>
            <a:r>
              <a:rPr lang="en-US" dirty="0"/>
              <a:t>t</a:t>
            </a:r>
            <a:r>
              <a:rPr lang="en-US" dirty="0" smtClean="0"/>
              <a:t>herapy</a:t>
            </a:r>
            <a:r>
              <a:rPr lang="en-US" dirty="0"/>
              <a:t>, etc. </a:t>
            </a:r>
            <a:r>
              <a:rPr lang="en-US" dirty="0" smtClean="0"/>
              <a:t>). </a:t>
            </a:r>
            <a:r>
              <a:rPr lang="en-US" dirty="0"/>
              <a:t>Please make sure </a:t>
            </a:r>
            <a:r>
              <a:rPr lang="en-US" dirty="0" smtClean="0"/>
              <a:t>the service </a:t>
            </a:r>
            <a:r>
              <a:rPr lang="en-US" dirty="0"/>
              <a:t>matches </a:t>
            </a:r>
            <a:r>
              <a:rPr lang="en-US" dirty="0" smtClean="0"/>
              <a:t>your discipline.  </a:t>
            </a:r>
            <a:r>
              <a:rPr lang="en-US" dirty="0"/>
              <a:t>You can also find the </a:t>
            </a:r>
            <a:r>
              <a:rPr lang="en-US" b="1" dirty="0"/>
              <a:t>projected start date </a:t>
            </a:r>
            <a:r>
              <a:rPr lang="en-US" dirty="0"/>
              <a:t>(PSD) for services, which is </a:t>
            </a:r>
            <a:r>
              <a:rPr lang="en-US" dirty="0" smtClean="0"/>
              <a:t>the target date </a:t>
            </a:r>
            <a:r>
              <a:rPr lang="en-US" dirty="0"/>
              <a:t>for services to </a:t>
            </a:r>
            <a:r>
              <a:rPr lang="en-US" dirty="0" smtClean="0"/>
              <a:t>begin. After that services are considered delayed. </a:t>
            </a:r>
            <a:r>
              <a:rPr lang="en-US" b="1" dirty="0" smtClean="0"/>
              <a:t>The </a:t>
            </a:r>
            <a:r>
              <a:rPr lang="en-US" b="1" dirty="0"/>
              <a:t>frequency and duration for services can also be found on this </a:t>
            </a:r>
            <a:r>
              <a:rPr lang="en-US" b="1" dirty="0" smtClean="0"/>
              <a:t>page. </a:t>
            </a:r>
            <a:r>
              <a:rPr lang="en-US" b="1" dirty="0" smtClean="0">
                <a:solidFill>
                  <a:srgbClr val="FF0000"/>
                </a:solidFill>
              </a:rPr>
              <a:t>Please Pay Attention to Frequency and</a:t>
            </a:r>
            <a:r>
              <a:rPr lang="en-US" dirty="0" smtClean="0">
                <a:solidFill>
                  <a:srgbClr val="FF0000"/>
                </a:solidFill>
              </a:rPr>
              <a:t> </a:t>
            </a:r>
            <a:r>
              <a:rPr lang="en-US" b="1" dirty="0" smtClean="0">
                <a:solidFill>
                  <a:srgbClr val="FF0000"/>
                </a:solidFill>
              </a:rPr>
              <a:t>Duration</a:t>
            </a:r>
            <a:r>
              <a:rPr lang="en-US" dirty="0" smtClean="0"/>
              <a:t>.</a:t>
            </a:r>
            <a:endParaRPr lang="en-US" dirty="0"/>
          </a:p>
          <a:p>
            <a:r>
              <a:rPr lang="en-US" b="1" u="sng" dirty="0">
                <a:solidFill>
                  <a:srgbClr val="FF0000"/>
                </a:solidFill>
              </a:rPr>
              <a:t>Initial Contact</a:t>
            </a:r>
            <a:endParaRPr lang="en-US" dirty="0">
              <a:solidFill>
                <a:srgbClr val="FF0000"/>
              </a:solidFill>
            </a:endParaRPr>
          </a:p>
          <a:p>
            <a:r>
              <a:rPr lang="en-US" dirty="0" smtClean="0"/>
              <a:t>We request </a:t>
            </a:r>
            <a:r>
              <a:rPr lang="en-US" dirty="0"/>
              <a:t>that you contact the family to schedule an initial appointment within 24 hours of receiving the referral. </a:t>
            </a:r>
            <a:r>
              <a:rPr lang="en-US" dirty="0" smtClean="0"/>
              <a:t>This </a:t>
            </a:r>
            <a:r>
              <a:rPr lang="en-US" dirty="0"/>
              <a:t>policy is implemented to ensure that service starts within 7 days of STC accepting the referral.   As previously referenced, the PSD is the scheduled date for services to start and is found on the second page of the electronic referral.</a:t>
            </a:r>
          </a:p>
          <a:p>
            <a:endParaRPr lang="en-US" dirty="0"/>
          </a:p>
        </p:txBody>
      </p:sp>
      <p:sp>
        <p:nvSpPr>
          <p:cNvPr id="9" name="Slide Number Placeholder 8"/>
          <p:cNvSpPr>
            <a:spLocks noGrp="1"/>
          </p:cNvSpPr>
          <p:nvPr>
            <p:ph type="sldNum" sz="quarter" idx="12"/>
          </p:nvPr>
        </p:nvSpPr>
        <p:spPr/>
        <p:txBody>
          <a:bodyPr/>
          <a:lstStyle/>
          <a:p>
            <a:pPr>
              <a:defRPr/>
            </a:pPr>
            <a:fld id="{3A9DDBB7-C5E4-42F4-978F-AF08A0961403}" type="slidenum">
              <a:rPr lang="en-US" smtClean="0"/>
              <a:pPr>
                <a:defRPr/>
              </a:pPr>
              <a:t>25</a:t>
            </a:fld>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2" descr="C:\Documents and Settings\rita\Local Settings\Temporary Internet Files\Content.IE5\18ZWQGJN\MM900236472[1].gif"/>
          <p:cNvPicPr>
            <a:picLocks noChangeAspect="1" noChangeArrowheads="1" noCrop="1"/>
          </p:cNvPicPr>
          <p:nvPr/>
        </p:nvPicPr>
        <p:blipFill>
          <a:blip r:embed="rId4" cstate="print"/>
          <a:srcRect/>
          <a:stretch>
            <a:fillRect/>
          </a:stretch>
        </p:blipFill>
        <p:spPr bwMode="auto">
          <a:xfrm>
            <a:off x="7870825" y="141288"/>
            <a:ext cx="1066800" cy="990600"/>
          </a:xfrm>
          <a:prstGeom prst="rect">
            <a:avLst/>
          </a:prstGeom>
          <a:noFill/>
          <a:ln w="9525">
            <a:noFill/>
            <a:miter lim="800000"/>
            <a:headEnd/>
            <a:tailEnd/>
          </a:ln>
        </p:spPr>
      </p:pic>
      <p:sp>
        <p:nvSpPr>
          <p:cNvPr id="11268" name="Rectangle 1"/>
          <p:cNvSpPr>
            <a:spLocks noChangeArrowheads="1"/>
          </p:cNvSpPr>
          <p:nvPr/>
        </p:nvSpPr>
        <p:spPr bwMode="auto">
          <a:xfrm>
            <a:off x="152400" y="3836988"/>
            <a:ext cx="9144000" cy="1138237"/>
          </a:xfrm>
          <a:prstGeom prst="rect">
            <a:avLst/>
          </a:prstGeom>
          <a:noFill/>
          <a:ln w="9525">
            <a:noFill/>
            <a:miter lim="800000"/>
            <a:headEnd/>
            <a:tailEnd/>
          </a:ln>
        </p:spPr>
        <p:txBody>
          <a:bodyPr anchor="ctr">
            <a:spAutoFit/>
          </a:bodyPr>
          <a:lstStyle/>
          <a:p>
            <a:pPr eaLnBrk="0" hangingPunct="0"/>
            <a:endParaRPr lang="en-US" sz="1200" b="1" u="sng" dirty="0">
              <a:latin typeface="Calibri" pitchFamily="34" charset="0"/>
              <a:cs typeface="Times New Roman" pitchFamily="18" charset="0"/>
            </a:endParaRPr>
          </a:p>
          <a:p>
            <a:pPr eaLnBrk="0" hangingPunct="0"/>
            <a:endParaRPr lang="en-US" sz="2800" b="1" dirty="0">
              <a:latin typeface="Comic Sans MS" pitchFamily="66" charset="0"/>
              <a:cs typeface="Times New Roman" pitchFamily="18" charset="0"/>
            </a:endParaRPr>
          </a:p>
          <a:p>
            <a:pPr eaLnBrk="0" hangingPunct="0"/>
            <a:endParaRPr lang="en-US" sz="2800" b="1" dirty="0">
              <a:latin typeface="Comic Sans MS" pitchFamily="66" charset="0"/>
              <a:cs typeface="Times New Roman" pitchFamily="18" charset="0"/>
            </a:endParaRPr>
          </a:p>
        </p:txBody>
      </p:sp>
      <p:sp>
        <p:nvSpPr>
          <p:cNvPr id="11269" name="Rectangle 1"/>
          <p:cNvSpPr>
            <a:spLocks noChangeArrowheads="1"/>
          </p:cNvSpPr>
          <p:nvPr/>
        </p:nvSpPr>
        <p:spPr bwMode="auto">
          <a:xfrm>
            <a:off x="0" y="3716338"/>
            <a:ext cx="9144000" cy="339725"/>
          </a:xfrm>
          <a:prstGeom prst="rect">
            <a:avLst/>
          </a:prstGeom>
          <a:noFill/>
          <a:ln w="9525">
            <a:noFill/>
            <a:miter lim="800000"/>
            <a:headEnd/>
            <a:tailEnd/>
          </a:ln>
        </p:spPr>
        <p:txBody>
          <a:bodyPr anchor="ctr">
            <a:spAutoFit/>
          </a:bodyPr>
          <a:lstStyle/>
          <a:p>
            <a:pPr eaLnBrk="0" hangingPunct="0"/>
            <a:r>
              <a:rPr lang="en-US" sz="1600" dirty="0">
                <a:latin typeface="Comic Sans MS" pitchFamily="66" charset="0"/>
                <a:cs typeface="Times New Roman" pitchFamily="18" charset="0"/>
              </a:rPr>
              <a:t>	</a:t>
            </a:r>
            <a:endParaRPr lang="en-US" sz="1200" b="1" dirty="0">
              <a:latin typeface="Comic Sans MS" pitchFamily="66" charset="0"/>
            </a:endParaRPr>
          </a:p>
        </p:txBody>
      </p:sp>
      <p:sp>
        <p:nvSpPr>
          <p:cNvPr id="11270" name="Rectangle 4"/>
          <p:cNvSpPr>
            <a:spLocks noChangeArrowheads="1"/>
          </p:cNvSpPr>
          <p:nvPr/>
        </p:nvSpPr>
        <p:spPr bwMode="auto">
          <a:xfrm>
            <a:off x="152400" y="1524000"/>
            <a:ext cx="8991600" cy="3062288"/>
          </a:xfrm>
          <a:prstGeom prst="rect">
            <a:avLst/>
          </a:prstGeom>
          <a:noFill/>
          <a:ln w="9525">
            <a:noFill/>
            <a:miter lim="800000"/>
            <a:headEnd/>
            <a:tailEnd/>
          </a:ln>
        </p:spPr>
        <p:txBody>
          <a:bodyPr anchor="ctr">
            <a:spAutoFit/>
          </a:bodyPr>
          <a:lstStyle/>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endParaRPr lang="en-US" sz="2000" dirty="0">
              <a:latin typeface="Comic Sans MS" pitchFamily="66" charset="0"/>
            </a:endParaRPr>
          </a:p>
          <a:p>
            <a:endParaRPr lang="en-US" sz="2000" dirty="0">
              <a:latin typeface="Comic Sans MS" pitchFamily="66" charset="0"/>
            </a:endParaRPr>
          </a:p>
          <a:p>
            <a:pPr eaLnBrk="0" hangingPunct="0"/>
            <a:endParaRPr lang="en-US" sz="2000" dirty="0"/>
          </a:p>
          <a:p>
            <a:pPr eaLnBrk="0" hangingPunct="0"/>
            <a:endParaRPr lang="en-US" sz="1900" dirty="0">
              <a:latin typeface="Comic Sans MS" pitchFamily="66" charset="0"/>
              <a:cs typeface="Times New Roman" pitchFamily="18" charset="0"/>
            </a:endParaRPr>
          </a:p>
        </p:txBody>
      </p:sp>
      <p:sp>
        <p:nvSpPr>
          <p:cNvPr id="11271" name="Rectangle 1"/>
          <p:cNvSpPr>
            <a:spLocks noChangeArrowheads="1"/>
          </p:cNvSpPr>
          <p:nvPr/>
        </p:nvSpPr>
        <p:spPr bwMode="auto">
          <a:xfrm>
            <a:off x="0" y="2878138"/>
            <a:ext cx="9144000" cy="1122362"/>
          </a:xfrm>
          <a:prstGeom prst="rect">
            <a:avLst/>
          </a:prstGeom>
          <a:noFill/>
          <a:ln w="9525">
            <a:noFill/>
            <a:miter lim="800000"/>
            <a:headEnd/>
            <a:tailEnd/>
          </a:ln>
        </p:spPr>
        <p:txBody>
          <a:bodyPr anchor="ctr">
            <a:spAutoFit/>
          </a:bodyPr>
          <a:lstStyle/>
          <a:p>
            <a:pPr algn="ctr"/>
            <a:endParaRPr lang="en-US" sz="2400" b="1" dirty="0">
              <a:latin typeface="Comic Sans MS" pitchFamily="66" charset="0"/>
            </a:endParaRPr>
          </a:p>
          <a:p>
            <a:endParaRPr lang="en-US" sz="1900" dirty="0">
              <a:latin typeface="Comic Sans MS" pitchFamily="66" charset="0"/>
            </a:endParaRPr>
          </a:p>
          <a:p>
            <a:pPr algn="ctr"/>
            <a:endParaRPr lang="en-US" sz="2400" b="1" dirty="0">
              <a:latin typeface="Comic Sans MS" pitchFamily="66" charset="0"/>
            </a:endParaRPr>
          </a:p>
        </p:txBody>
      </p:sp>
      <p:sp>
        <p:nvSpPr>
          <p:cNvPr id="7" name="TextBox 6"/>
          <p:cNvSpPr txBox="1"/>
          <p:nvPr/>
        </p:nvSpPr>
        <p:spPr>
          <a:xfrm>
            <a:off x="381000" y="304800"/>
            <a:ext cx="8077200" cy="523875"/>
          </a:xfrm>
          <a:prstGeom prst="rect">
            <a:avLst/>
          </a:prstGeom>
          <a:noFill/>
        </p:spPr>
        <p:txBody>
          <a:bodyPr>
            <a:spAutoFit/>
          </a:bodyPr>
          <a:lstStyle/>
          <a:p>
            <a:pPr algn="ctr">
              <a:defRPr/>
            </a:pPr>
            <a:r>
              <a:rPr lang="en-US" sz="2800" b="1" dirty="0" smtClean="0">
                <a:solidFill>
                  <a:schemeClr val="accent5">
                    <a:lumMod val="75000"/>
                  </a:schemeClr>
                </a:solidFill>
                <a:latin typeface="Comic Sans MS" pitchFamily="66" charset="0"/>
              </a:rPr>
              <a:t>Using The Remote Data Entry System</a:t>
            </a:r>
            <a:endParaRPr lang="en-US" sz="2800" b="1" dirty="0">
              <a:solidFill>
                <a:schemeClr val="accent5">
                  <a:lumMod val="75000"/>
                </a:schemeClr>
              </a:solidFill>
              <a:latin typeface="Comic Sans MS" pitchFamily="66" charset="0"/>
            </a:endParaRPr>
          </a:p>
        </p:txBody>
      </p:sp>
      <p:sp>
        <p:nvSpPr>
          <p:cNvPr id="11273" name="Rectangle 1"/>
          <p:cNvSpPr>
            <a:spLocks noChangeArrowheads="1"/>
          </p:cNvSpPr>
          <p:nvPr/>
        </p:nvSpPr>
        <p:spPr bwMode="auto">
          <a:xfrm>
            <a:off x="0" y="1371600"/>
            <a:ext cx="9144000" cy="1785104"/>
          </a:xfrm>
          <a:prstGeom prst="rect">
            <a:avLst/>
          </a:prstGeom>
          <a:noFill/>
          <a:ln w="9525">
            <a:noFill/>
            <a:miter lim="800000"/>
            <a:headEnd/>
            <a:tailEnd/>
          </a:ln>
        </p:spPr>
        <p:txBody>
          <a:bodyPr anchor="ctr">
            <a:spAutoFit/>
          </a:bodyPr>
          <a:lstStyle/>
          <a:p>
            <a:pPr eaLnBrk="0" hangingPunct="0"/>
            <a:endParaRPr lang="en-US" b="1" u="sng" dirty="0">
              <a:ea typeface="Calibri" pitchFamily="34" charset="0"/>
              <a:cs typeface="Arial" charset="0"/>
            </a:endParaRPr>
          </a:p>
          <a:p>
            <a:pPr eaLnBrk="0" hangingPunct="0"/>
            <a:r>
              <a:rPr lang="en-US" b="1" u="sng" dirty="0">
                <a:solidFill>
                  <a:srgbClr val="FF0000"/>
                </a:solidFill>
                <a:ea typeface="Calibri" pitchFamily="34" charset="0"/>
                <a:cs typeface="Arial" charset="0"/>
              </a:rPr>
              <a:t>Submissions and Using the Remote Data Entry System</a:t>
            </a:r>
            <a:endParaRPr lang="en-US" dirty="0">
              <a:solidFill>
                <a:srgbClr val="FF0000"/>
              </a:solidFill>
              <a:ea typeface="Calibri" pitchFamily="34" charset="0"/>
              <a:cs typeface="Arial" charset="0"/>
            </a:endParaRPr>
          </a:p>
          <a:p>
            <a:pPr eaLnBrk="0" hangingPunct="0"/>
            <a:r>
              <a:rPr lang="en-US" sz="2000" b="1" dirty="0">
                <a:ea typeface="Calibri" pitchFamily="34" charset="0"/>
                <a:cs typeface="Arial" charset="0"/>
              </a:rPr>
              <a:t>T</a:t>
            </a:r>
            <a:r>
              <a:rPr lang="en-US" dirty="0">
                <a:ea typeface="Calibri" pitchFamily="34" charset="0"/>
                <a:cs typeface="Arial" charset="0"/>
              </a:rPr>
              <a:t>ime Entry and </a:t>
            </a:r>
            <a:r>
              <a:rPr lang="en-US" dirty="0" smtClean="0">
                <a:ea typeface="Calibri" pitchFamily="34" charset="0"/>
                <a:cs typeface="Arial" charset="0"/>
              </a:rPr>
              <a:t>session notes </a:t>
            </a:r>
            <a:r>
              <a:rPr lang="en-US" dirty="0">
                <a:ea typeface="Calibri" pitchFamily="34" charset="0"/>
                <a:cs typeface="Arial" charset="0"/>
              </a:rPr>
              <a:t>are to be submitted weekly by midnight Tuesday. </a:t>
            </a:r>
            <a:r>
              <a:rPr lang="en-US" dirty="0" smtClean="0">
                <a:ea typeface="Calibri" pitchFamily="34" charset="0"/>
                <a:cs typeface="Arial" charset="0"/>
              </a:rPr>
              <a:t> Instructions for using </a:t>
            </a:r>
            <a:r>
              <a:rPr lang="en-US" dirty="0">
                <a:ea typeface="Calibri" pitchFamily="34" charset="0"/>
                <a:cs typeface="Arial" charset="0"/>
              </a:rPr>
              <a:t>Time </a:t>
            </a:r>
            <a:r>
              <a:rPr lang="en-US" dirty="0" smtClean="0">
                <a:ea typeface="Calibri" pitchFamily="34" charset="0"/>
                <a:cs typeface="Arial" charset="0"/>
              </a:rPr>
              <a:t>Entry via  </a:t>
            </a:r>
            <a:r>
              <a:rPr lang="en-US" dirty="0">
                <a:ea typeface="Calibri" pitchFamily="34" charset="0"/>
                <a:cs typeface="Arial" charset="0"/>
              </a:rPr>
              <a:t>remote access is </a:t>
            </a:r>
            <a:r>
              <a:rPr lang="en-US" dirty="0" smtClean="0">
                <a:ea typeface="Calibri" pitchFamily="34" charset="0"/>
                <a:cs typeface="Arial" charset="0"/>
              </a:rPr>
              <a:t>attached below. Your supervisor can review time entry with you during your meeting and provide you with a logon username and password. Session notes </a:t>
            </a:r>
            <a:r>
              <a:rPr lang="en-US" dirty="0">
                <a:ea typeface="Calibri" pitchFamily="34" charset="0"/>
                <a:cs typeface="Arial" charset="0"/>
              </a:rPr>
              <a:t>can be mailed or dropped off at the </a:t>
            </a:r>
            <a:r>
              <a:rPr lang="en-US" dirty="0" smtClean="0">
                <a:ea typeface="Calibri" pitchFamily="34" charset="0"/>
                <a:cs typeface="Arial" charset="0"/>
              </a:rPr>
              <a:t>office. </a:t>
            </a:r>
            <a:endParaRPr lang="en-US" dirty="0">
              <a:ea typeface="Calibri" pitchFamily="34" charset="0"/>
              <a:cs typeface="Arial" charset="0"/>
            </a:endParaRPr>
          </a:p>
        </p:txBody>
      </p:sp>
      <p:graphicFrame>
        <p:nvGraphicFramePr>
          <p:cNvPr id="11266" name="Object 3"/>
          <p:cNvGraphicFramePr>
            <a:graphicFrameLocks noChangeAspect="1"/>
          </p:cNvGraphicFramePr>
          <p:nvPr/>
        </p:nvGraphicFramePr>
        <p:xfrm>
          <a:off x="1350963" y="3667125"/>
          <a:ext cx="5529262" cy="971550"/>
        </p:xfrm>
        <a:graphic>
          <a:graphicData uri="http://schemas.openxmlformats.org/presentationml/2006/ole">
            <p:oleObj spid="_x0000_s11266" name="Package" r:id="rId5" imgW="2886120" imgH="485640" progId="Package">
              <p:embed/>
            </p:oleObj>
          </a:graphicData>
        </a:graphic>
      </p:graphicFrame>
      <p:sp>
        <p:nvSpPr>
          <p:cNvPr id="10" name="Slide Number Placeholder 9"/>
          <p:cNvSpPr>
            <a:spLocks noGrp="1"/>
          </p:cNvSpPr>
          <p:nvPr>
            <p:ph type="sldNum" sz="quarter" idx="12"/>
          </p:nvPr>
        </p:nvSpPr>
        <p:spPr/>
        <p:txBody>
          <a:bodyPr/>
          <a:lstStyle/>
          <a:p>
            <a:pPr>
              <a:defRPr/>
            </a:pPr>
            <a:fld id="{DCA0E7DC-9C0C-45AD-9EAF-24140BEB9DCB}" type="slidenum">
              <a:rPr lang="en-US" smtClean="0"/>
              <a:pPr>
                <a:defRPr/>
              </a:pPr>
              <a:t>26</a:t>
            </a:fld>
            <a:endParaRPr lang="en-US" dirty="0"/>
          </a:p>
        </p:txBody>
      </p:sp>
      <p:graphicFrame>
        <p:nvGraphicFramePr>
          <p:cNvPr id="11" name="Object 10"/>
          <p:cNvGraphicFramePr>
            <a:graphicFrameLocks noChangeAspect="1"/>
          </p:cNvGraphicFramePr>
          <p:nvPr/>
        </p:nvGraphicFramePr>
        <p:xfrm>
          <a:off x="3733800" y="4876800"/>
          <a:ext cx="914400" cy="714375"/>
        </p:xfrm>
        <a:graphic>
          <a:graphicData uri="http://schemas.openxmlformats.org/presentationml/2006/ole">
            <p:oleObj spid="_x0000_s11268" name="Acrobat Document" showAsIcon="1" r:id="rId6" imgW="914400" imgH="714240" progId="AcroExch.Document.7">
              <p:embed/>
            </p:oleObj>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b="1" dirty="0" smtClean="0">
                <a:solidFill>
                  <a:schemeClr val="accent5">
                    <a:lumMod val="75000"/>
                  </a:schemeClr>
                </a:solidFill>
                <a:latin typeface="Comic Sans MS" pitchFamily="66" charset="0"/>
              </a:rPr>
              <a:t>PROVIDER BILLING NUMBER</a:t>
            </a:r>
            <a:endParaRPr lang="en-US" sz="2400" b="1" dirty="0">
              <a:solidFill>
                <a:schemeClr val="accent5">
                  <a:lumMod val="75000"/>
                </a:schemeClr>
              </a:solidFill>
              <a:latin typeface="Comic Sans MS" pitchFamily="66" charset="0"/>
            </a:endParaRPr>
          </a:p>
        </p:txBody>
      </p:sp>
      <p:sp>
        <p:nvSpPr>
          <p:cNvPr id="3" name="Content Placeholder 2"/>
          <p:cNvSpPr>
            <a:spLocks noGrp="1"/>
          </p:cNvSpPr>
          <p:nvPr>
            <p:ph idx="1"/>
          </p:nvPr>
        </p:nvSpPr>
        <p:spPr/>
        <p:txBody>
          <a:bodyPr/>
          <a:lstStyle/>
          <a:p>
            <a:pPr>
              <a:buNone/>
            </a:pPr>
            <a:r>
              <a:rPr lang="en-US" sz="1600" dirty="0" smtClean="0">
                <a:latin typeface="Comic Sans MS" pitchFamily="66" charset="0"/>
              </a:rPr>
              <a:t>     The Pennsylvania Department Of Public Welfare requires all early intervention providers to have a state billing number. This MA provider number must also be fee assigned to STC.</a:t>
            </a:r>
          </a:p>
          <a:p>
            <a:pPr>
              <a:buNone/>
            </a:pPr>
            <a:endParaRPr lang="en-US" sz="1600" dirty="0" smtClean="0">
              <a:latin typeface="Comic Sans MS" pitchFamily="66" charset="0"/>
            </a:endParaRPr>
          </a:p>
          <a:p>
            <a:pPr>
              <a:buNone/>
            </a:pPr>
            <a:r>
              <a:rPr lang="en-US" sz="1600" dirty="0" smtClean="0">
                <a:latin typeface="Comic Sans MS" pitchFamily="66" charset="0"/>
              </a:rPr>
              <a:t>      If you already have an MA provider number, please ensure that we have it.</a:t>
            </a:r>
          </a:p>
          <a:p>
            <a:pPr>
              <a:buNone/>
            </a:pPr>
            <a:r>
              <a:rPr lang="en-US" sz="1600" dirty="0" smtClean="0">
                <a:latin typeface="Comic Sans MS" pitchFamily="66" charset="0"/>
              </a:rPr>
              <a:t> </a:t>
            </a:r>
            <a:r>
              <a:rPr lang="en-US" sz="1600" dirty="0" smtClean="0">
                <a:latin typeface="Comic Sans MS" pitchFamily="66" charset="0"/>
              </a:rPr>
              <a:t>     When you meet with your supervisor, you will be asked to sign a fee assignment form. This will connect your state provider number with STC.</a:t>
            </a:r>
          </a:p>
          <a:p>
            <a:pPr>
              <a:buNone/>
            </a:pPr>
            <a:endParaRPr lang="en-US" sz="1600" dirty="0" smtClean="0">
              <a:latin typeface="Comic Sans MS" pitchFamily="66" charset="0"/>
            </a:endParaRPr>
          </a:p>
          <a:p>
            <a:pPr>
              <a:buNone/>
            </a:pPr>
            <a:r>
              <a:rPr lang="en-US" sz="1600" dirty="0" smtClean="0">
                <a:latin typeface="Comic Sans MS" pitchFamily="66" charset="0"/>
              </a:rPr>
              <a:t>       If you do not have an MA provider number, you will complete the enrollment  </a:t>
            </a:r>
          </a:p>
          <a:p>
            <a:pPr>
              <a:buNone/>
            </a:pPr>
            <a:r>
              <a:rPr lang="en-US" sz="1600" dirty="0" smtClean="0">
                <a:latin typeface="Comic Sans MS" pitchFamily="66" charset="0"/>
              </a:rPr>
              <a:t> </a:t>
            </a:r>
            <a:r>
              <a:rPr lang="en-US" sz="1600" dirty="0" smtClean="0">
                <a:latin typeface="Comic Sans MS" pitchFamily="66" charset="0"/>
              </a:rPr>
              <a:t>      forms when you meet with your supervisor. Enrollment requires a copy of  </a:t>
            </a:r>
          </a:p>
          <a:p>
            <a:pPr>
              <a:buNone/>
            </a:pPr>
            <a:r>
              <a:rPr lang="en-US" sz="1600" dirty="0" smtClean="0">
                <a:latin typeface="Comic Sans MS" pitchFamily="66" charset="0"/>
              </a:rPr>
              <a:t> </a:t>
            </a:r>
            <a:r>
              <a:rPr lang="en-US" sz="1600" dirty="0" smtClean="0">
                <a:latin typeface="Comic Sans MS" pitchFamily="66" charset="0"/>
              </a:rPr>
              <a:t>      your license and social security card.</a:t>
            </a:r>
            <a:endParaRPr lang="en-US" sz="1600" dirty="0">
              <a:latin typeface="Comic Sans MS" pitchFamily="66" charset="0"/>
            </a:endParaRPr>
          </a:p>
        </p:txBody>
      </p:sp>
      <p:sp>
        <p:nvSpPr>
          <p:cNvPr id="4" name="Slide Number Placeholder 3"/>
          <p:cNvSpPr>
            <a:spLocks noGrp="1"/>
          </p:cNvSpPr>
          <p:nvPr>
            <p:ph type="sldNum" sz="quarter" idx="12"/>
          </p:nvPr>
        </p:nvSpPr>
        <p:spPr/>
        <p:txBody>
          <a:bodyPr/>
          <a:lstStyle/>
          <a:p>
            <a:pPr>
              <a:defRPr/>
            </a:pPr>
            <a:fld id="{1595F04A-07CF-486E-9080-E26A8896EBAD}" type="slidenum">
              <a:rPr lang="en-US" smtClean="0"/>
              <a:pPr>
                <a:defRPr/>
              </a:pPr>
              <a:t>27</a:t>
            </a:fld>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9" name="Picture 2" descr="C:\Documents and Settings\rita\Local Settings\Temporary Internet Files\Content.IE5\18ZWQGJN\MM900236472[1].gif"/>
          <p:cNvPicPr>
            <a:picLocks noChangeAspect="1" noChangeArrowheads="1" noCrop="1"/>
          </p:cNvPicPr>
          <p:nvPr/>
        </p:nvPicPr>
        <p:blipFill>
          <a:blip r:embed="rId4" cstate="print"/>
          <a:srcRect/>
          <a:stretch>
            <a:fillRect/>
          </a:stretch>
        </p:blipFill>
        <p:spPr bwMode="auto">
          <a:xfrm>
            <a:off x="7870825" y="141288"/>
            <a:ext cx="1066800" cy="990600"/>
          </a:xfrm>
          <a:prstGeom prst="rect">
            <a:avLst/>
          </a:prstGeom>
          <a:noFill/>
          <a:ln w="9525">
            <a:noFill/>
            <a:miter lim="800000"/>
            <a:headEnd/>
            <a:tailEnd/>
          </a:ln>
        </p:spPr>
      </p:pic>
      <p:sp>
        <p:nvSpPr>
          <p:cNvPr id="12300" name="Rectangle 1"/>
          <p:cNvSpPr>
            <a:spLocks noChangeArrowheads="1"/>
          </p:cNvSpPr>
          <p:nvPr/>
        </p:nvSpPr>
        <p:spPr bwMode="auto">
          <a:xfrm>
            <a:off x="152400" y="3836988"/>
            <a:ext cx="9144000" cy="1138237"/>
          </a:xfrm>
          <a:prstGeom prst="rect">
            <a:avLst/>
          </a:prstGeom>
          <a:noFill/>
          <a:ln w="9525">
            <a:noFill/>
            <a:miter lim="800000"/>
            <a:headEnd/>
            <a:tailEnd/>
          </a:ln>
        </p:spPr>
        <p:txBody>
          <a:bodyPr anchor="ctr">
            <a:spAutoFit/>
          </a:bodyPr>
          <a:lstStyle/>
          <a:p>
            <a:pPr eaLnBrk="0" hangingPunct="0"/>
            <a:endParaRPr lang="en-US" sz="1200" b="1" u="sng" dirty="0">
              <a:latin typeface="Calibri" pitchFamily="34" charset="0"/>
              <a:cs typeface="Times New Roman" pitchFamily="18" charset="0"/>
            </a:endParaRPr>
          </a:p>
          <a:p>
            <a:pPr eaLnBrk="0" hangingPunct="0"/>
            <a:endParaRPr lang="en-US" sz="2800" b="1" dirty="0">
              <a:latin typeface="Comic Sans MS" pitchFamily="66" charset="0"/>
              <a:cs typeface="Times New Roman" pitchFamily="18" charset="0"/>
            </a:endParaRPr>
          </a:p>
          <a:p>
            <a:pPr eaLnBrk="0" hangingPunct="0"/>
            <a:endParaRPr lang="en-US" sz="2800" b="1" dirty="0">
              <a:latin typeface="Comic Sans MS" pitchFamily="66" charset="0"/>
              <a:cs typeface="Times New Roman" pitchFamily="18" charset="0"/>
            </a:endParaRPr>
          </a:p>
        </p:txBody>
      </p:sp>
      <p:sp>
        <p:nvSpPr>
          <p:cNvPr id="12301" name="Rectangle 1"/>
          <p:cNvSpPr>
            <a:spLocks noChangeArrowheads="1"/>
          </p:cNvSpPr>
          <p:nvPr/>
        </p:nvSpPr>
        <p:spPr bwMode="auto">
          <a:xfrm>
            <a:off x="0" y="3716338"/>
            <a:ext cx="9144000" cy="339725"/>
          </a:xfrm>
          <a:prstGeom prst="rect">
            <a:avLst/>
          </a:prstGeom>
          <a:noFill/>
          <a:ln w="9525">
            <a:noFill/>
            <a:miter lim="800000"/>
            <a:headEnd/>
            <a:tailEnd/>
          </a:ln>
        </p:spPr>
        <p:txBody>
          <a:bodyPr anchor="ctr">
            <a:spAutoFit/>
          </a:bodyPr>
          <a:lstStyle/>
          <a:p>
            <a:pPr eaLnBrk="0" hangingPunct="0"/>
            <a:r>
              <a:rPr lang="en-US" sz="1600" dirty="0">
                <a:latin typeface="Comic Sans MS" pitchFamily="66" charset="0"/>
                <a:cs typeface="Times New Roman" pitchFamily="18" charset="0"/>
              </a:rPr>
              <a:t>	</a:t>
            </a:r>
            <a:endParaRPr lang="en-US" sz="1200" b="1" dirty="0">
              <a:latin typeface="Comic Sans MS" pitchFamily="66" charset="0"/>
            </a:endParaRPr>
          </a:p>
        </p:txBody>
      </p:sp>
      <p:sp>
        <p:nvSpPr>
          <p:cNvPr id="12302" name="Rectangle 4"/>
          <p:cNvSpPr>
            <a:spLocks noChangeArrowheads="1"/>
          </p:cNvSpPr>
          <p:nvPr/>
        </p:nvSpPr>
        <p:spPr bwMode="auto">
          <a:xfrm>
            <a:off x="152400" y="1524000"/>
            <a:ext cx="8991600" cy="3062288"/>
          </a:xfrm>
          <a:prstGeom prst="rect">
            <a:avLst/>
          </a:prstGeom>
          <a:noFill/>
          <a:ln w="9525">
            <a:noFill/>
            <a:miter lim="800000"/>
            <a:headEnd/>
            <a:tailEnd/>
          </a:ln>
        </p:spPr>
        <p:txBody>
          <a:bodyPr anchor="ctr">
            <a:spAutoFit/>
          </a:bodyPr>
          <a:lstStyle/>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endParaRPr lang="en-US" sz="2000" dirty="0">
              <a:latin typeface="Comic Sans MS" pitchFamily="66" charset="0"/>
            </a:endParaRPr>
          </a:p>
          <a:p>
            <a:endParaRPr lang="en-US" sz="2000" dirty="0">
              <a:latin typeface="Comic Sans MS" pitchFamily="66" charset="0"/>
            </a:endParaRPr>
          </a:p>
          <a:p>
            <a:pPr eaLnBrk="0" hangingPunct="0"/>
            <a:endParaRPr lang="en-US" sz="2000" dirty="0"/>
          </a:p>
          <a:p>
            <a:pPr eaLnBrk="0" hangingPunct="0"/>
            <a:endParaRPr lang="en-US" sz="1900" dirty="0">
              <a:latin typeface="Comic Sans MS" pitchFamily="66" charset="0"/>
              <a:cs typeface="Times New Roman" pitchFamily="18" charset="0"/>
            </a:endParaRPr>
          </a:p>
        </p:txBody>
      </p:sp>
      <p:sp>
        <p:nvSpPr>
          <p:cNvPr id="12303" name="Rectangle 1"/>
          <p:cNvSpPr>
            <a:spLocks noChangeArrowheads="1"/>
          </p:cNvSpPr>
          <p:nvPr/>
        </p:nvSpPr>
        <p:spPr bwMode="auto">
          <a:xfrm>
            <a:off x="0" y="2878138"/>
            <a:ext cx="9144000" cy="1122362"/>
          </a:xfrm>
          <a:prstGeom prst="rect">
            <a:avLst/>
          </a:prstGeom>
          <a:noFill/>
          <a:ln w="9525">
            <a:noFill/>
            <a:miter lim="800000"/>
            <a:headEnd/>
            <a:tailEnd/>
          </a:ln>
        </p:spPr>
        <p:txBody>
          <a:bodyPr anchor="ctr">
            <a:spAutoFit/>
          </a:bodyPr>
          <a:lstStyle/>
          <a:p>
            <a:pPr algn="ctr"/>
            <a:endParaRPr lang="en-US" sz="2400" b="1" dirty="0">
              <a:latin typeface="Comic Sans MS" pitchFamily="66" charset="0"/>
            </a:endParaRPr>
          </a:p>
          <a:p>
            <a:endParaRPr lang="en-US" sz="1900" dirty="0">
              <a:latin typeface="Comic Sans MS" pitchFamily="66" charset="0"/>
            </a:endParaRPr>
          </a:p>
          <a:p>
            <a:pPr algn="ctr"/>
            <a:endParaRPr lang="en-US" sz="2400" b="1" dirty="0">
              <a:latin typeface="Comic Sans MS" pitchFamily="66" charset="0"/>
            </a:endParaRPr>
          </a:p>
        </p:txBody>
      </p:sp>
      <p:sp>
        <p:nvSpPr>
          <p:cNvPr id="12304" name="Rectangle 7"/>
          <p:cNvSpPr>
            <a:spLocks noChangeArrowheads="1"/>
          </p:cNvSpPr>
          <p:nvPr/>
        </p:nvSpPr>
        <p:spPr bwMode="auto">
          <a:xfrm>
            <a:off x="228600" y="1295400"/>
            <a:ext cx="8915400" cy="2031325"/>
          </a:xfrm>
          <a:prstGeom prst="rect">
            <a:avLst/>
          </a:prstGeom>
          <a:noFill/>
          <a:ln w="9525">
            <a:noFill/>
            <a:miter lim="800000"/>
            <a:headEnd/>
            <a:tailEnd/>
          </a:ln>
        </p:spPr>
        <p:txBody>
          <a:bodyPr>
            <a:spAutoFit/>
          </a:bodyPr>
          <a:lstStyle/>
          <a:p>
            <a:r>
              <a:rPr lang="en-US" dirty="0" smtClean="0">
                <a:cs typeface="Arial" charset="0"/>
              </a:rPr>
              <a:t> </a:t>
            </a:r>
            <a:r>
              <a:rPr lang="en-US" b="1" i="1" dirty="0">
                <a:cs typeface="Arial" charset="0"/>
              </a:rPr>
              <a:t>Family Centered Early </a:t>
            </a:r>
            <a:r>
              <a:rPr lang="en-US" b="1" i="1" dirty="0" smtClean="0">
                <a:cs typeface="Arial" charset="0"/>
              </a:rPr>
              <a:t>Intervention</a:t>
            </a:r>
            <a:r>
              <a:rPr lang="en-US" dirty="0" smtClean="0">
                <a:cs typeface="Arial" charset="0"/>
              </a:rPr>
              <a:t>; </a:t>
            </a:r>
            <a:r>
              <a:rPr lang="en-US" b="1" i="1" dirty="0">
                <a:cs typeface="Arial" charset="0"/>
              </a:rPr>
              <a:t>The Home Visitor-Parent </a:t>
            </a:r>
            <a:r>
              <a:rPr lang="en-US" b="1" i="1" dirty="0" smtClean="0">
                <a:cs typeface="Arial" charset="0"/>
              </a:rPr>
              <a:t>Relationship</a:t>
            </a:r>
            <a:r>
              <a:rPr lang="en-US" dirty="0" smtClean="0">
                <a:cs typeface="Arial" charset="0"/>
              </a:rPr>
              <a:t>; </a:t>
            </a:r>
            <a:r>
              <a:rPr lang="en-US" b="1" i="1" dirty="0">
                <a:cs typeface="Arial" charset="0"/>
              </a:rPr>
              <a:t>Purposes of Play</a:t>
            </a:r>
            <a:r>
              <a:rPr lang="en-US" dirty="0">
                <a:cs typeface="Arial" charset="0"/>
              </a:rPr>
              <a:t>; </a:t>
            </a:r>
            <a:r>
              <a:rPr lang="en-US" b="1" i="1" dirty="0">
                <a:cs typeface="Arial" charset="0"/>
              </a:rPr>
              <a:t>10 Step Program to Decrease Toy Bag Dependence</a:t>
            </a:r>
            <a:r>
              <a:rPr lang="en-US" dirty="0">
                <a:cs typeface="Arial" charset="0"/>
              </a:rPr>
              <a:t>; </a:t>
            </a:r>
            <a:endParaRPr lang="en-US" dirty="0" smtClean="0">
              <a:cs typeface="Arial" charset="0"/>
            </a:endParaRPr>
          </a:p>
          <a:p>
            <a:r>
              <a:rPr lang="en-US" b="1" i="1" dirty="0" smtClean="0">
                <a:cs typeface="Arial" charset="0"/>
              </a:rPr>
              <a:t>Parents </a:t>
            </a:r>
            <a:r>
              <a:rPr lang="en-US" b="1" i="1" dirty="0">
                <a:cs typeface="Arial" charset="0"/>
              </a:rPr>
              <a:t>Expectations on Timelines</a:t>
            </a:r>
            <a:r>
              <a:rPr lang="en-US" dirty="0">
                <a:cs typeface="Arial" charset="0"/>
              </a:rPr>
              <a:t>; </a:t>
            </a:r>
            <a:r>
              <a:rPr lang="en-US" b="1" i="1" dirty="0">
                <a:cs typeface="Arial" charset="0"/>
              </a:rPr>
              <a:t>Identifying Family Activities and Routines Conversation Starters</a:t>
            </a:r>
            <a:r>
              <a:rPr lang="en-US" dirty="0">
                <a:cs typeface="Arial" charset="0"/>
              </a:rPr>
              <a:t>; </a:t>
            </a:r>
            <a:r>
              <a:rPr lang="en-US" b="1" i="1" dirty="0">
                <a:cs typeface="Arial" charset="0"/>
              </a:rPr>
              <a:t>Working with Parents of Young Children with Disabilities; Team-based Service Delivery Approaches in Pediatric Practice; </a:t>
            </a:r>
            <a:r>
              <a:rPr lang="en-US" i="1" dirty="0" smtClean="0">
                <a:cs typeface="Arial" charset="0"/>
              </a:rPr>
              <a:t> </a:t>
            </a:r>
            <a:r>
              <a:rPr lang="en-US" b="1" i="1" dirty="0">
                <a:cs typeface="Arial" charset="0"/>
              </a:rPr>
              <a:t>The Top 10 Mistakes in Early Intervention in Natural Environments-and the Solutions.  All articles are attached. </a:t>
            </a:r>
            <a:endParaRPr lang="en-US" dirty="0">
              <a:cs typeface="Arial" charset="0"/>
            </a:endParaRPr>
          </a:p>
        </p:txBody>
      </p:sp>
      <p:sp>
        <p:nvSpPr>
          <p:cNvPr id="9" name="TextBox 8"/>
          <p:cNvSpPr txBox="1"/>
          <p:nvPr/>
        </p:nvSpPr>
        <p:spPr>
          <a:xfrm>
            <a:off x="457200" y="533400"/>
            <a:ext cx="7086600" cy="584200"/>
          </a:xfrm>
          <a:prstGeom prst="rect">
            <a:avLst/>
          </a:prstGeom>
          <a:noFill/>
        </p:spPr>
        <p:txBody>
          <a:bodyPr>
            <a:spAutoFit/>
          </a:bodyPr>
          <a:lstStyle/>
          <a:p>
            <a:pPr algn="ctr">
              <a:defRPr/>
            </a:pPr>
            <a:r>
              <a:rPr lang="en-US" sz="3200" b="1" dirty="0" smtClean="0">
                <a:solidFill>
                  <a:schemeClr val="accent5">
                    <a:lumMod val="75000"/>
                  </a:schemeClr>
                </a:solidFill>
                <a:latin typeface="Comic Sans MS" pitchFamily="66" charset="0"/>
              </a:rPr>
              <a:t>Supplemental Reading </a:t>
            </a:r>
            <a:r>
              <a:rPr lang="en-US" sz="1400" b="1" dirty="0" smtClean="0">
                <a:solidFill>
                  <a:schemeClr val="accent5">
                    <a:lumMod val="75000"/>
                  </a:schemeClr>
                </a:solidFill>
                <a:latin typeface="Comic Sans MS" pitchFamily="66" charset="0"/>
              </a:rPr>
              <a:t>(OPTIONAL)</a:t>
            </a:r>
            <a:endParaRPr lang="en-US" sz="3200" b="1" dirty="0">
              <a:solidFill>
                <a:schemeClr val="accent5">
                  <a:lumMod val="75000"/>
                </a:schemeClr>
              </a:solidFill>
              <a:latin typeface="Comic Sans MS" pitchFamily="66" charset="0"/>
            </a:endParaRPr>
          </a:p>
        </p:txBody>
      </p:sp>
      <p:graphicFrame>
        <p:nvGraphicFramePr>
          <p:cNvPr id="12290" name="Object 2"/>
          <p:cNvGraphicFramePr>
            <a:graphicFrameLocks noChangeAspect="1"/>
          </p:cNvGraphicFramePr>
          <p:nvPr/>
        </p:nvGraphicFramePr>
        <p:xfrm>
          <a:off x="228600" y="3733800"/>
          <a:ext cx="2895600" cy="609600"/>
        </p:xfrm>
        <a:graphic>
          <a:graphicData uri="http://schemas.openxmlformats.org/presentationml/2006/ole">
            <p:oleObj spid="_x0000_s12290" name="Package" r:id="rId5" imgW="2095560" imgH="419040" progId="Package">
              <p:embed/>
            </p:oleObj>
          </a:graphicData>
        </a:graphic>
      </p:graphicFrame>
      <p:graphicFrame>
        <p:nvGraphicFramePr>
          <p:cNvPr id="12291" name="Object 3"/>
          <p:cNvGraphicFramePr>
            <a:graphicFrameLocks noChangeAspect="1"/>
          </p:cNvGraphicFramePr>
          <p:nvPr/>
        </p:nvGraphicFramePr>
        <p:xfrm>
          <a:off x="228600" y="4495800"/>
          <a:ext cx="2819400" cy="609600"/>
        </p:xfrm>
        <a:graphic>
          <a:graphicData uri="http://schemas.openxmlformats.org/presentationml/2006/ole">
            <p:oleObj spid="_x0000_s12291" name="Package" r:id="rId6" imgW="2255400" imgH="419040" progId="Package">
              <p:embed/>
            </p:oleObj>
          </a:graphicData>
        </a:graphic>
      </p:graphicFrame>
      <p:graphicFrame>
        <p:nvGraphicFramePr>
          <p:cNvPr id="12292" name="Object 4"/>
          <p:cNvGraphicFramePr>
            <a:graphicFrameLocks noChangeAspect="1"/>
          </p:cNvGraphicFramePr>
          <p:nvPr/>
        </p:nvGraphicFramePr>
        <p:xfrm>
          <a:off x="2959100" y="4137025"/>
          <a:ext cx="2465388" cy="795338"/>
        </p:xfrm>
        <a:graphic>
          <a:graphicData uri="http://schemas.openxmlformats.org/presentationml/2006/ole">
            <p:oleObj spid="_x0000_s12292" name="Package" r:id="rId7" imgW="1200240" imgH="485640" progId="Package">
              <p:embed/>
            </p:oleObj>
          </a:graphicData>
        </a:graphic>
      </p:graphicFrame>
      <p:graphicFrame>
        <p:nvGraphicFramePr>
          <p:cNvPr id="12293" name="Object 5"/>
          <p:cNvGraphicFramePr>
            <a:graphicFrameLocks noChangeAspect="1"/>
          </p:cNvGraphicFramePr>
          <p:nvPr/>
        </p:nvGraphicFramePr>
        <p:xfrm>
          <a:off x="228600" y="5943600"/>
          <a:ext cx="3962400" cy="609600"/>
        </p:xfrm>
        <a:graphic>
          <a:graphicData uri="http://schemas.openxmlformats.org/presentationml/2006/ole">
            <p:oleObj spid="_x0000_s12293" name="Package" r:id="rId8" imgW="3009960" imgH="419040" progId="Package">
              <p:embed/>
            </p:oleObj>
          </a:graphicData>
        </a:graphic>
      </p:graphicFrame>
      <p:graphicFrame>
        <p:nvGraphicFramePr>
          <p:cNvPr id="12294" name="Object 6"/>
          <p:cNvGraphicFramePr>
            <a:graphicFrameLocks noChangeAspect="1"/>
          </p:cNvGraphicFramePr>
          <p:nvPr/>
        </p:nvGraphicFramePr>
        <p:xfrm>
          <a:off x="6019800" y="4038600"/>
          <a:ext cx="2835275" cy="685800"/>
        </p:xfrm>
        <a:graphic>
          <a:graphicData uri="http://schemas.openxmlformats.org/presentationml/2006/ole">
            <p:oleObj spid="_x0000_s12294" name="Package" r:id="rId9" imgW="2072520" imgH="419040" progId="Package">
              <p:embed/>
            </p:oleObj>
          </a:graphicData>
        </a:graphic>
      </p:graphicFrame>
      <p:graphicFrame>
        <p:nvGraphicFramePr>
          <p:cNvPr id="12295" name="Object 7"/>
          <p:cNvGraphicFramePr>
            <a:graphicFrameLocks noChangeAspect="1"/>
          </p:cNvGraphicFramePr>
          <p:nvPr/>
        </p:nvGraphicFramePr>
        <p:xfrm>
          <a:off x="3000375" y="5584825"/>
          <a:ext cx="6343650" cy="795338"/>
        </p:xfrm>
        <a:graphic>
          <a:graphicData uri="http://schemas.openxmlformats.org/presentationml/2006/ole">
            <p:oleObj spid="_x0000_s12295" name="Package" r:id="rId10" imgW="3886200" imgH="485640" progId="Package">
              <p:embed/>
            </p:oleObj>
          </a:graphicData>
        </a:graphic>
      </p:graphicFrame>
      <p:graphicFrame>
        <p:nvGraphicFramePr>
          <p:cNvPr id="12296" name="Object 8"/>
          <p:cNvGraphicFramePr>
            <a:graphicFrameLocks noChangeAspect="1"/>
          </p:cNvGraphicFramePr>
          <p:nvPr/>
        </p:nvGraphicFramePr>
        <p:xfrm>
          <a:off x="0" y="5029200"/>
          <a:ext cx="4397375" cy="685800"/>
        </p:xfrm>
        <a:graphic>
          <a:graphicData uri="http://schemas.openxmlformats.org/presentationml/2006/ole">
            <p:oleObj spid="_x0000_s12296" name="Package" r:id="rId11" imgW="3253680" imgH="419040" progId="Package">
              <p:embed/>
            </p:oleObj>
          </a:graphicData>
        </a:graphic>
      </p:graphicFrame>
      <p:graphicFrame>
        <p:nvGraphicFramePr>
          <p:cNvPr id="12297" name="Object 9"/>
          <p:cNvGraphicFramePr>
            <a:graphicFrameLocks noChangeAspect="1"/>
          </p:cNvGraphicFramePr>
          <p:nvPr/>
        </p:nvGraphicFramePr>
        <p:xfrm>
          <a:off x="3733800" y="4876800"/>
          <a:ext cx="4876800" cy="609600"/>
        </p:xfrm>
        <a:graphic>
          <a:graphicData uri="http://schemas.openxmlformats.org/presentationml/2006/ole">
            <p:oleObj spid="_x0000_s12297" name="Package" r:id="rId12" imgW="3589200" imgH="419040" progId="Package">
              <p:embed/>
            </p:oleObj>
          </a:graphicData>
        </a:graphic>
      </p:graphicFrame>
      <p:graphicFrame>
        <p:nvGraphicFramePr>
          <p:cNvPr id="12298" name="Object 10"/>
          <p:cNvGraphicFramePr>
            <a:graphicFrameLocks noChangeAspect="1"/>
          </p:cNvGraphicFramePr>
          <p:nvPr/>
        </p:nvGraphicFramePr>
        <p:xfrm>
          <a:off x="2286000" y="3352800"/>
          <a:ext cx="6324600" cy="685800"/>
        </p:xfrm>
        <a:graphic>
          <a:graphicData uri="http://schemas.openxmlformats.org/presentationml/2006/ole">
            <p:oleObj spid="_x0000_s12298" name="Package" r:id="rId13" imgW="4861440" imgH="419040" progId="Package">
              <p:embed/>
            </p:oleObj>
          </a:graphicData>
        </a:graphic>
      </p:graphicFrame>
      <p:sp>
        <p:nvSpPr>
          <p:cNvPr id="18" name="Slide Number Placeholder 17"/>
          <p:cNvSpPr>
            <a:spLocks noGrp="1"/>
          </p:cNvSpPr>
          <p:nvPr>
            <p:ph type="sldNum" sz="quarter" idx="12"/>
          </p:nvPr>
        </p:nvSpPr>
        <p:spPr/>
        <p:txBody>
          <a:bodyPr/>
          <a:lstStyle/>
          <a:p>
            <a:pPr>
              <a:defRPr/>
            </a:pPr>
            <a:fld id="{1E933B9E-52DD-4808-92AC-134ADA372821}" type="slidenum">
              <a:rPr lang="en-US" smtClean="0"/>
              <a:pPr>
                <a:defRPr/>
              </a:pPr>
              <a:t>28</a:t>
            </a:fld>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Documents and Settings\rita\Local Settings\Temporary Internet Files\Content.IE5\18ZWQGJN\MM900236472[1].gif"/>
          <p:cNvPicPr>
            <a:picLocks noChangeAspect="1" noChangeArrowheads="1" noCrop="1"/>
          </p:cNvPicPr>
          <p:nvPr/>
        </p:nvPicPr>
        <p:blipFill>
          <a:blip r:embed="rId3" cstate="print"/>
          <a:srcRect/>
          <a:stretch>
            <a:fillRect/>
          </a:stretch>
        </p:blipFill>
        <p:spPr bwMode="auto">
          <a:xfrm>
            <a:off x="7772400" y="381000"/>
            <a:ext cx="1066800" cy="990600"/>
          </a:xfrm>
          <a:prstGeom prst="rect">
            <a:avLst/>
          </a:prstGeom>
          <a:noFill/>
          <a:ln w="9525">
            <a:noFill/>
            <a:miter lim="800000"/>
            <a:headEnd/>
            <a:tailEnd/>
          </a:ln>
        </p:spPr>
      </p:pic>
      <p:sp>
        <p:nvSpPr>
          <p:cNvPr id="16387" name="Rectangle 3"/>
          <p:cNvSpPr>
            <a:spLocks noChangeArrowheads="1"/>
          </p:cNvSpPr>
          <p:nvPr/>
        </p:nvSpPr>
        <p:spPr bwMode="auto">
          <a:xfrm>
            <a:off x="82550" y="184150"/>
            <a:ext cx="8991600" cy="7356475"/>
          </a:xfrm>
          <a:prstGeom prst="rect">
            <a:avLst/>
          </a:prstGeom>
          <a:noFill/>
          <a:ln w="9525">
            <a:noFill/>
            <a:miter lim="800000"/>
            <a:headEnd/>
            <a:tailEnd/>
          </a:ln>
        </p:spPr>
        <p:txBody>
          <a:bodyPr anchor="ctr">
            <a:spAutoFit/>
          </a:bodyPr>
          <a:lstStyle/>
          <a:p>
            <a:pPr>
              <a:defRPr/>
            </a:pPr>
            <a:endParaRPr lang="en-US" sz="3200" b="1" dirty="0">
              <a:latin typeface="Comic Sans MS" pitchFamily="66" charset="0"/>
              <a:ea typeface="Calibri" pitchFamily="34" charset="0"/>
              <a:cs typeface="Times New Roman" pitchFamily="18" charset="0"/>
            </a:endParaRPr>
          </a:p>
          <a:p>
            <a:pPr>
              <a:defRPr/>
            </a:pPr>
            <a:r>
              <a:rPr lang="en-US" sz="2800" b="1" dirty="0">
                <a:solidFill>
                  <a:schemeClr val="accent5">
                    <a:lumMod val="75000"/>
                  </a:schemeClr>
                </a:solidFill>
                <a:latin typeface="Comic Sans MS" pitchFamily="66" charset="0"/>
                <a:ea typeface="Calibri" pitchFamily="34" charset="0"/>
                <a:cs typeface="Times New Roman" pitchFamily="18" charset="0"/>
              </a:rPr>
              <a:t>STC Mission Statement</a:t>
            </a:r>
            <a:endParaRPr lang="en-US" b="1" dirty="0">
              <a:solidFill>
                <a:schemeClr val="accent5">
                  <a:lumMod val="75000"/>
                </a:schemeClr>
              </a:solidFill>
              <a:latin typeface="Comic Sans MS" pitchFamily="66" charset="0"/>
              <a:ea typeface="Calibri" pitchFamily="34" charset="0"/>
              <a:cs typeface="Times New Roman" pitchFamily="18" charset="0"/>
            </a:endParaRPr>
          </a:p>
          <a:p>
            <a:pPr eaLnBrk="0" hangingPunct="0">
              <a:defRPr/>
            </a:pPr>
            <a:r>
              <a:rPr lang="en-US" b="1" dirty="0">
                <a:ea typeface="Calibri" pitchFamily="34" charset="0"/>
                <a:cs typeface="Arial" charset="0"/>
              </a:rPr>
              <a:t>T</a:t>
            </a:r>
            <a:r>
              <a:rPr lang="en-US" dirty="0">
                <a:ea typeface="Calibri" pitchFamily="34" charset="0"/>
                <a:cs typeface="Arial" charset="0"/>
              </a:rPr>
              <a:t>he company mission is to provide high quality, specialized therapeutic </a:t>
            </a:r>
          </a:p>
          <a:p>
            <a:pPr eaLnBrk="0" hangingPunct="0">
              <a:defRPr/>
            </a:pPr>
            <a:r>
              <a:rPr lang="en-US" dirty="0">
                <a:ea typeface="Calibri" pitchFamily="34" charset="0"/>
                <a:cs typeface="Arial" charset="0"/>
              </a:rPr>
              <a:t>intervention to special children throughout the Delaware Valley. We strive to meet the individual needs of children and their families in a variety of settings, throughout the community. We empower families, so they may empower their children.</a:t>
            </a:r>
          </a:p>
          <a:p>
            <a:pPr eaLnBrk="0" hangingPunct="0">
              <a:defRPr/>
            </a:pPr>
            <a:endParaRPr lang="en-US" sz="2400" dirty="0">
              <a:latin typeface="Comic Sans MS" pitchFamily="66" charset="0"/>
              <a:ea typeface="Calibri" pitchFamily="34" charset="0"/>
              <a:cs typeface="Times New Roman" pitchFamily="18" charset="0"/>
            </a:endParaRPr>
          </a:p>
          <a:p>
            <a:pPr eaLnBrk="0" hangingPunct="0">
              <a:defRPr/>
            </a:pPr>
            <a:r>
              <a:rPr lang="en-US" sz="2800" b="1" dirty="0">
                <a:solidFill>
                  <a:schemeClr val="accent5">
                    <a:lumMod val="75000"/>
                  </a:schemeClr>
                </a:solidFill>
                <a:latin typeface="Comic Sans MS" pitchFamily="66" charset="0"/>
                <a:ea typeface="Calibri" pitchFamily="34" charset="0"/>
                <a:cs typeface="Times New Roman" pitchFamily="18" charset="0"/>
              </a:rPr>
              <a:t>STC Philosophy</a:t>
            </a:r>
            <a:endParaRPr lang="en-US" sz="2400" b="1" dirty="0">
              <a:solidFill>
                <a:schemeClr val="accent5">
                  <a:lumMod val="75000"/>
                </a:schemeClr>
              </a:solidFill>
              <a:latin typeface="Comic Sans MS" pitchFamily="66" charset="0"/>
              <a:ea typeface="Calibri" pitchFamily="34" charset="0"/>
              <a:cs typeface="Times New Roman" pitchFamily="18" charset="0"/>
            </a:endParaRPr>
          </a:p>
          <a:p>
            <a:pPr>
              <a:defRPr/>
            </a:pPr>
            <a:r>
              <a:rPr lang="en-US" b="1" dirty="0">
                <a:ea typeface="Calibri" pitchFamily="34" charset="0"/>
                <a:cs typeface="Arial" charset="0"/>
              </a:rPr>
              <a:t>O</a:t>
            </a:r>
            <a:r>
              <a:rPr lang="en-US" dirty="0">
                <a:ea typeface="Calibri" pitchFamily="34" charset="0"/>
                <a:cs typeface="Arial" charset="0"/>
              </a:rPr>
              <a:t>ur philosophy was conceived from the many children and families we have had the opportunity to work with. Like the sunshine, we help children grow and work in accordance with the following:</a:t>
            </a:r>
          </a:p>
          <a:p>
            <a:pPr>
              <a:defRPr/>
            </a:pPr>
            <a:r>
              <a:rPr lang="en-US" dirty="0">
                <a:ea typeface="Calibri" pitchFamily="34" charset="0"/>
                <a:cs typeface="Arial" charset="0"/>
              </a:rPr>
              <a:t> </a:t>
            </a:r>
          </a:p>
          <a:p>
            <a:pPr lvl="1">
              <a:buFont typeface="Arial" charset="0"/>
              <a:buChar char="•"/>
              <a:defRPr/>
            </a:pPr>
            <a:r>
              <a:rPr lang="en-US" dirty="0">
                <a:ea typeface="Calibri" pitchFamily="34" charset="0"/>
                <a:cs typeface="Arial" charset="0"/>
              </a:rPr>
              <a:t>Acknowledge a child’s strengths;</a:t>
            </a:r>
          </a:p>
          <a:p>
            <a:pPr lvl="1">
              <a:buFont typeface="Arial" charset="0"/>
              <a:buChar char="•"/>
              <a:defRPr/>
            </a:pPr>
            <a:r>
              <a:rPr lang="en-US" dirty="0">
                <a:ea typeface="Calibri" pitchFamily="34" charset="0"/>
                <a:cs typeface="Arial" charset="0"/>
              </a:rPr>
              <a:t>Each child and family are unique;</a:t>
            </a:r>
          </a:p>
          <a:p>
            <a:pPr lvl="1">
              <a:buFont typeface="Arial" charset="0"/>
              <a:buChar char="•"/>
              <a:defRPr/>
            </a:pPr>
            <a:r>
              <a:rPr lang="en-US" dirty="0">
                <a:ea typeface="Calibri" pitchFamily="34" charset="0"/>
                <a:cs typeface="Arial" charset="0"/>
              </a:rPr>
              <a:t>Diversity be celebrated;</a:t>
            </a:r>
          </a:p>
          <a:p>
            <a:pPr lvl="1">
              <a:buFont typeface="Arial" charset="0"/>
              <a:buChar char="•"/>
              <a:defRPr/>
            </a:pPr>
            <a:r>
              <a:rPr lang="en-US" dirty="0">
                <a:ea typeface="Calibri" pitchFamily="34" charset="0"/>
                <a:cs typeface="Arial" charset="0"/>
              </a:rPr>
              <a:t>When treating a child as a “whole being”, all sensory systems work </a:t>
            </a:r>
          </a:p>
          <a:p>
            <a:pPr lvl="1">
              <a:defRPr/>
            </a:pPr>
            <a:r>
              <a:rPr lang="en-US" dirty="0">
                <a:ea typeface="Calibri" pitchFamily="34" charset="0"/>
                <a:cs typeface="Arial" charset="0"/>
              </a:rPr>
              <a:t> together;</a:t>
            </a:r>
          </a:p>
          <a:p>
            <a:pPr lvl="1">
              <a:buFont typeface="Arial" charset="0"/>
              <a:buChar char="•"/>
              <a:defRPr/>
            </a:pPr>
            <a:r>
              <a:rPr lang="en-US" dirty="0">
                <a:ea typeface="Calibri" pitchFamily="34" charset="0"/>
                <a:cs typeface="Arial" charset="0"/>
              </a:rPr>
              <a:t>Play - at every age, in its many forms is invaluable for establishing 	relationships, facilitating early learning, growth, development and health.</a:t>
            </a:r>
          </a:p>
          <a:p>
            <a:pPr eaLnBrk="0" hangingPunct="0">
              <a:defRPr/>
            </a:pPr>
            <a:endParaRPr lang="en-US" sz="2400" dirty="0">
              <a:latin typeface="Comic Sans MS" pitchFamily="66" charset="0"/>
              <a:ea typeface="Calibri" pitchFamily="34" charset="0"/>
              <a:cs typeface="Times New Roman" pitchFamily="18" charset="0"/>
            </a:endParaRPr>
          </a:p>
          <a:p>
            <a:pPr eaLnBrk="0" hangingPunct="0">
              <a:defRPr/>
            </a:pPr>
            <a:endParaRPr lang="en-US" sz="2400" dirty="0">
              <a:latin typeface="Comic Sans MS" pitchFamily="66" charset="0"/>
              <a:ea typeface="Calibri" pitchFamily="34" charset="0"/>
              <a:cs typeface="Times New Roman" pitchFamily="18" charset="0"/>
            </a:endParaRPr>
          </a:p>
          <a:p>
            <a:pPr eaLnBrk="0" hangingPunct="0">
              <a:defRPr/>
            </a:pPr>
            <a:endParaRPr lang="en-US" sz="2400" b="1" dirty="0">
              <a:latin typeface="Comic Sans MS" pitchFamily="66" charset="0"/>
              <a:ea typeface="Calibri" pitchFamily="34" charset="0"/>
              <a:cs typeface="Times New Roman" pitchFamily="18" charset="0"/>
            </a:endParaRPr>
          </a:p>
        </p:txBody>
      </p:sp>
      <p:sp>
        <p:nvSpPr>
          <p:cNvPr id="4" name="Slide Number Placeholder 3"/>
          <p:cNvSpPr>
            <a:spLocks noGrp="1"/>
          </p:cNvSpPr>
          <p:nvPr>
            <p:ph type="sldNum" sz="quarter" idx="12"/>
          </p:nvPr>
        </p:nvSpPr>
        <p:spPr/>
        <p:txBody>
          <a:bodyPr/>
          <a:lstStyle/>
          <a:p>
            <a:pPr>
              <a:defRPr/>
            </a:pPr>
            <a:fld id="{7E523FEF-E59C-425A-9581-8808912AC59E}" type="slidenum">
              <a:rPr lang="en-US" smtClean="0"/>
              <a:pPr>
                <a:defRPr/>
              </a:pPr>
              <a:t>2</a:t>
            </a:fld>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C:\Documents and Settings\rita\Local Settings\Temporary Internet Files\Content.IE5\18ZWQGJN\MM900236472[1].gif"/>
          <p:cNvPicPr>
            <a:picLocks noChangeAspect="1" noChangeArrowheads="1" noCrop="1"/>
          </p:cNvPicPr>
          <p:nvPr/>
        </p:nvPicPr>
        <p:blipFill>
          <a:blip r:embed="rId3" cstate="print"/>
          <a:srcRect/>
          <a:stretch>
            <a:fillRect/>
          </a:stretch>
        </p:blipFill>
        <p:spPr bwMode="auto">
          <a:xfrm>
            <a:off x="7870825" y="141288"/>
            <a:ext cx="1066800" cy="990600"/>
          </a:xfrm>
          <a:prstGeom prst="rect">
            <a:avLst/>
          </a:prstGeom>
          <a:noFill/>
          <a:ln w="9525">
            <a:noFill/>
            <a:miter lim="800000"/>
            <a:headEnd/>
            <a:tailEnd/>
          </a:ln>
        </p:spPr>
      </p:pic>
      <p:sp>
        <p:nvSpPr>
          <p:cNvPr id="34819" name="Rectangle 1"/>
          <p:cNvSpPr>
            <a:spLocks noChangeArrowheads="1"/>
          </p:cNvSpPr>
          <p:nvPr/>
        </p:nvSpPr>
        <p:spPr bwMode="auto">
          <a:xfrm>
            <a:off x="152400" y="3836988"/>
            <a:ext cx="9144000" cy="1138237"/>
          </a:xfrm>
          <a:prstGeom prst="rect">
            <a:avLst/>
          </a:prstGeom>
          <a:noFill/>
          <a:ln w="9525">
            <a:noFill/>
            <a:miter lim="800000"/>
            <a:headEnd/>
            <a:tailEnd/>
          </a:ln>
        </p:spPr>
        <p:txBody>
          <a:bodyPr anchor="ctr">
            <a:spAutoFit/>
          </a:bodyPr>
          <a:lstStyle/>
          <a:p>
            <a:pPr eaLnBrk="0" hangingPunct="0"/>
            <a:endParaRPr lang="en-US" sz="1200" b="1" u="sng">
              <a:latin typeface="Calibri" pitchFamily="34" charset="0"/>
              <a:cs typeface="Times New Roman" pitchFamily="18" charset="0"/>
            </a:endParaRPr>
          </a:p>
          <a:p>
            <a:pPr eaLnBrk="0" hangingPunct="0"/>
            <a:endParaRPr lang="en-US" sz="2800" b="1">
              <a:latin typeface="Comic Sans MS" pitchFamily="66" charset="0"/>
              <a:cs typeface="Times New Roman" pitchFamily="18" charset="0"/>
            </a:endParaRPr>
          </a:p>
          <a:p>
            <a:pPr eaLnBrk="0" hangingPunct="0"/>
            <a:endParaRPr lang="en-US" sz="2800" b="1">
              <a:latin typeface="Comic Sans MS" pitchFamily="66" charset="0"/>
              <a:cs typeface="Times New Roman" pitchFamily="18" charset="0"/>
            </a:endParaRPr>
          </a:p>
        </p:txBody>
      </p:sp>
      <p:sp>
        <p:nvSpPr>
          <p:cNvPr id="34820" name="Rectangle 1"/>
          <p:cNvSpPr>
            <a:spLocks noChangeArrowheads="1"/>
          </p:cNvSpPr>
          <p:nvPr/>
        </p:nvSpPr>
        <p:spPr bwMode="auto">
          <a:xfrm>
            <a:off x="0" y="3716338"/>
            <a:ext cx="9144000" cy="339725"/>
          </a:xfrm>
          <a:prstGeom prst="rect">
            <a:avLst/>
          </a:prstGeom>
          <a:noFill/>
          <a:ln w="9525">
            <a:noFill/>
            <a:miter lim="800000"/>
            <a:headEnd/>
            <a:tailEnd/>
          </a:ln>
        </p:spPr>
        <p:txBody>
          <a:bodyPr anchor="ctr">
            <a:spAutoFit/>
          </a:bodyPr>
          <a:lstStyle/>
          <a:p>
            <a:pPr eaLnBrk="0" hangingPunct="0"/>
            <a:r>
              <a:rPr lang="en-US" sz="1600">
                <a:latin typeface="Comic Sans MS" pitchFamily="66" charset="0"/>
                <a:cs typeface="Times New Roman" pitchFamily="18" charset="0"/>
              </a:rPr>
              <a:t>	</a:t>
            </a:r>
            <a:endParaRPr lang="en-US" sz="1200" b="1">
              <a:latin typeface="Comic Sans MS" pitchFamily="66" charset="0"/>
            </a:endParaRPr>
          </a:p>
        </p:txBody>
      </p:sp>
      <p:sp>
        <p:nvSpPr>
          <p:cNvPr id="34821" name="Rectangle 4"/>
          <p:cNvSpPr>
            <a:spLocks noChangeArrowheads="1"/>
          </p:cNvSpPr>
          <p:nvPr/>
        </p:nvSpPr>
        <p:spPr bwMode="auto">
          <a:xfrm>
            <a:off x="0" y="381000"/>
            <a:ext cx="8991600" cy="3062288"/>
          </a:xfrm>
          <a:prstGeom prst="rect">
            <a:avLst/>
          </a:prstGeom>
          <a:noFill/>
          <a:ln w="9525">
            <a:noFill/>
            <a:miter lim="800000"/>
            <a:headEnd/>
            <a:tailEnd/>
          </a:ln>
        </p:spPr>
        <p:txBody>
          <a:bodyPr anchor="ctr">
            <a:spAutoFit/>
          </a:bodyPr>
          <a:lstStyle/>
          <a:p>
            <a:pPr eaLnBrk="0" hangingPunct="0"/>
            <a:endParaRPr lang="en-US" sz="1900" b="1">
              <a:latin typeface="Comic Sans MS" pitchFamily="66" charset="0"/>
              <a:cs typeface="Times New Roman" pitchFamily="18" charset="0"/>
            </a:endParaRPr>
          </a:p>
          <a:p>
            <a:pPr eaLnBrk="0" hangingPunct="0"/>
            <a:endParaRPr lang="en-US" sz="1900" b="1">
              <a:latin typeface="Comic Sans MS" pitchFamily="66" charset="0"/>
              <a:cs typeface="Times New Roman" pitchFamily="18" charset="0"/>
            </a:endParaRPr>
          </a:p>
          <a:p>
            <a:pPr eaLnBrk="0" hangingPunct="0"/>
            <a:endParaRPr lang="en-US" sz="1900" b="1">
              <a:latin typeface="Comic Sans MS" pitchFamily="66" charset="0"/>
              <a:cs typeface="Times New Roman" pitchFamily="18" charset="0"/>
            </a:endParaRPr>
          </a:p>
          <a:p>
            <a:pPr eaLnBrk="0" hangingPunct="0"/>
            <a:endParaRPr lang="en-US" sz="1900" b="1">
              <a:latin typeface="Comic Sans MS" pitchFamily="66" charset="0"/>
              <a:cs typeface="Times New Roman" pitchFamily="18" charset="0"/>
            </a:endParaRPr>
          </a:p>
          <a:p>
            <a:pPr eaLnBrk="0" hangingPunct="0"/>
            <a:endParaRPr lang="en-US" sz="1900" b="1">
              <a:latin typeface="Comic Sans MS" pitchFamily="66" charset="0"/>
              <a:cs typeface="Times New Roman" pitchFamily="18" charset="0"/>
            </a:endParaRPr>
          </a:p>
          <a:p>
            <a:pPr eaLnBrk="0" hangingPunct="0"/>
            <a:endParaRPr lang="en-US" sz="1900" b="1">
              <a:latin typeface="Comic Sans MS" pitchFamily="66" charset="0"/>
              <a:cs typeface="Times New Roman" pitchFamily="18" charset="0"/>
            </a:endParaRPr>
          </a:p>
          <a:p>
            <a:endParaRPr lang="en-US" sz="2000">
              <a:latin typeface="Comic Sans MS" pitchFamily="66" charset="0"/>
            </a:endParaRPr>
          </a:p>
          <a:p>
            <a:endParaRPr lang="en-US" sz="2000">
              <a:latin typeface="Comic Sans MS" pitchFamily="66" charset="0"/>
            </a:endParaRPr>
          </a:p>
          <a:p>
            <a:pPr eaLnBrk="0" hangingPunct="0"/>
            <a:endParaRPr lang="en-US" sz="2000"/>
          </a:p>
          <a:p>
            <a:pPr eaLnBrk="0" hangingPunct="0"/>
            <a:endParaRPr lang="en-US" sz="1900">
              <a:latin typeface="Comic Sans MS" pitchFamily="66" charset="0"/>
              <a:cs typeface="Times New Roman" pitchFamily="18" charset="0"/>
            </a:endParaRPr>
          </a:p>
        </p:txBody>
      </p:sp>
      <p:sp>
        <p:nvSpPr>
          <p:cNvPr id="34822" name="Rectangle 1"/>
          <p:cNvSpPr>
            <a:spLocks noChangeArrowheads="1"/>
          </p:cNvSpPr>
          <p:nvPr/>
        </p:nvSpPr>
        <p:spPr bwMode="auto">
          <a:xfrm>
            <a:off x="0" y="2878138"/>
            <a:ext cx="9144000" cy="1122362"/>
          </a:xfrm>
          <a:prstGeom prst="rect">
            <a:avLst/>
          </a:prstGeom>
          <a:noFill/>
          <a:ln w="9525">
            <a:noFill/>
            <a:miter lim="800000"/>
            <a:headEnd/>
            <a:tailEnd/>
          </a:ln>
        </p:spPr>
        <p:txBody>
          <a:bodyPr anchor="ctr">
            <a:spAutoFit/>
          </a:bodyPr>
          <a:lstStyle/>
          <a:p>
            <a:pPr algn="ctr"/>
            <a:endParaRPr lang="en-US" sz="2400" b="1">
              <a:latin typeface="Comic Sans MS" pitchFamily="66" charset="0"/>
            </a:endParaRPr>
          </a:p>
          <a:p>
            <a:endParaRPr lang="en-US" sz="1900">
              <a:latin typeface="Comic Sans MS" pitchFamily="66" charset="0"/>
            </a:endParaRPr>
          </a:p>
          <a:p>
            <a:pPr algn="ctr"/>
            <a:endParaRPr lang="en-US" sz="2400" b="1">
              <a:latin typeface="Comic Sans MS" pitchFamily="66" charset="0"/>
            </a:endParaRPr>
          </a:p>
        </p:txBody>
      </p:sp>
      <p:sp>
        <p:nvSpPr>
          <p:cNvPr id="7" name="TextBox 6"/>
          <p:cNvSpPr txBox="1"/>
          <p:nvPr/>
        </p:nvSpPr>
        <p:spPr>
          <a:xfrm>
            <a:off x="762000" y="0"/>
            <a:ext cx="6858000" cy="5016758"/>
          </a:xfrm>
          <a:prstGeom prst="rect">
            <a:avLst/>
          </a:prstGeom>
          <a:noFill/>
        </p:spPr>
        <p:txBody>
          <a:bodyPr wrap="square">
            <a:spAutoFit/>
          </a:bodyPr>
          <a:lstStyle/>
          <a:p>
            <a:pPr algn="ctr">
              <a:defRPr/>
            </a:pPr>
            <a:r>
              <a:rPr lang="en-US" sz="4000" dirty="0" smtClean="0">
                <a:solidFill>
                  <a:schemeClr val="accent5">
                    <a:lumMod val="75000"/>
                  </a:schemeClr>
                </a:solidFill>
              </a:rPr>
              <a:t> Please contact your supervisor to schedule a brief meeting.</a:t>
            </a:r>
          </a:p>
          <a:p>
            <a:pPr algn="ctr">
              <a:defRPr/>
            </a:pPr>
            <a:r>
              <a:rPr lang="en-US" sz="4000" dirty="0" smtClean="0">
                <a:solidFill>
                  <a:schemeClr val="accent5">
                    <a:lumMod val="75000"/>
                  </a:schemeClr>
                </a:solidFill>
              </a:rPr>
              <a:t>Thanks for completing </a:t>
            </a:r>
            <a:r>
              <a:rPr lang="en-US" sz="4000" dirty="0">
                <a:solidFill>
                  <a:schemeClr val="accent5">
                    <a:lumMod val="75000"/>
                  </a:schemeClr>
                </a:solidFill>
              </a:rPr>
              <a:t>the STC </a:t>
            </a:r>
            <a:r>
              <a:rPr lang="en-US" sz="4000" dirty="0" smtClean="0">
                <a:solidFill>
                  <a:schemeClr val="accent5">
                    <a:lumMod val="75000"/>
                  </a:schemeClr>
                </a:solidFill>
              </a:rPr>
              <a:t>Policies &amp; Procedures </a:t>
            </a:r>
            <a:r>
              <a:rPr lang="en-US" sz="4000" dirty="0">
                <a:solidFill>
                  <a:schemeClr val="accent5">
                    <a:lumMod val="75000"/>
                  </a:schemeClr>
                </a:solidFill>
              </a:rPr>
              <a:t>M</a:t>
            </a:r>
            <a:r>
              <a:rPr lang="en-US" sz="4000" dirty="0" smtClean="0">
                <a:solidFill>
                  <a:schemeClr val="accent5">
                    <a:lumMod val="75000"/>
                  </a:schemeClr>
                </a:solidFill>
              </a:rPr>
              <a:t>odule</a:t>
            </a:r>
            <a:r>
              <a:rPr lang="en-US" sz="4000" dirty="0">
                <a:solidFill>
                  <a:schemeClr val="accent5">
                    <a:lumMod val="75000"/>
                  </a:schemeClr>
                </a:solidFill>
              </a:rPr>
              <a:t>. </a:t>
            </a:r>
            <a:endParaRPr lang="en-US" sz="4000" dirty="0" smtClean="0">
              <a:solidFill>
                <a:schemeClr val="accent5">
                  <a:lumMod val="75000"/>
                </a:schemeClr>
              </a:solidFill>
            </a:endParaRPr>
          </a:p>
          <a:p>
            <a:pPr algn="ctr">
              <a:defRPr/>
            </a:pPr>
            <a:r>
              <a:rPr lang="en-US" sz="4000" dirty="0" smtClean="0">
                <a:solidFill>
                  <a:schemeClr val="accent5">
                    <a:lumMod val="75000"/>
                  </a:schemeClr>
                </a:solidFill>
              </a:rPr>
              <a:t> </a:t>
            </a:r>
            <a:r>
              <a:rPr lang="en-US" sz="4000" dirty="0">
                <a:solidFill>
                  <a:schemeClr val="accent5">
                    <a:lumMod val="75000"/>
                  </a:schemeClr>
                </a:solidFill>
              </a:rPr>
              <a:t>We look forward to working with you!</a:t>
            </a:r>
          </a:p>
        </p:txBody>
      </p:sp>
      <p:pic>
        <p:nvPicPr>
          <p:cNvPr id="34824" name="Picture 3" descr="C:\Documents and Settings\rita\Local Settings\Temporary Internet Files\Content.IE5\UJIYVIHI\MC900105220[1].wmf"/>
          <p:cNvPicPr>
            <a:picLocks noChangeAspect="1" noChangeArrowheads="1"/>
          </p:cNvPicPr>
          <p:nvPr/>
        </p:nvPicPr>
        <p:blipFill>
          <a:blip r:embed="rId4" cstate="print"/>
          <a:srcRect/>
          <a:stretch>
            <a:fillRect/>
          </a:stretch>
        </p:blipFill>
        <p:spPr bwMode="auto">
          <a:xfrm>
            <a:off x="3108325" y="4572000"/>
            <a:ext cx="2730500" cy="1833563"/>
          </a:xfrm>
          <a:prstGeom prst="rect">
            <a:avLst/>
          </a:prstGeom>
          <a:noFill/>
          <a:ln w="9525">
            <a:noFill/>
            <a:miter lim="800000"/>
            <a:headEnd/>
            <a:tailEnd/>
          </a:ln>
        </p:spPr>
      </p:pic>
      <p:sp>
        <p:nvSpPr>
          <p:cNvPr id="9" name="Slide Number Placeholder 8"/>
          <p:cNvSpPr>
            <a:spLocks noGrp="1"/>
          </p:cNvSpPr>
          <p:nvPr>
            <p:ph type="sldNum" sz="quarter" idx="12"/>
          </p:nvPr>
        </p:nvSpPr>
        <p:spPr/>
        <p:txBody>
          <a:bodyPr/>
          <a:lstStyle/>
          <a:p>
            <a:pPr>
              <a:defRPr/>
            </a:pPr>
            <a:fld id="{54D3AF97-04E1-4FEF-813C-9D7B18669408}" type="slidenum">
              <a:rPr lang="en-US" smtClean="0"/>
              <a:pPr>
                <a:defRPr/>
              </a:pPr>
              <a:t>29</a:t>
            </a:fld>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Documents and Settings\rita\Local Settings\Temporary Internet Files\Content.IE5\18ZWQGJN\MM900236472[1].gif"/>
          <p:cNvPicPr>
            <a:picLocks noChangeAspect="1" noChangeArrowheads="1" noCrop="1"/>
          </p:cNvPicPr>
          <p:nvPr/>
        </p:nvPicPr>
        <p:blipFill>
          <a:blip r:embed="rId3" cstate="print"/>
          <a:srcRect/>
          <a:stretch>
            <a:fillRect/>
          </a:stretch>
        </p:blipFill>
        <p:spPr bwMode="auto">
          <a:xfrm>
            <a:off x="7772400" y="381000"/>
            <a:ext cx="1066800" cy="990600"/>
          </a:xfrm>
          <a:prstGeom prst="rect">
            <a:avLst/>
          </a:prstGeom>
          <a:noFill/>
          <a:ln w="9525">
            <a:noFill/>
            <a:miter lim="800000"/>
            <a:headEnd/>
            <a:tailEnd/>
          </a:ln>
        </p:spPr>
      </p:pic>
      <p:sp>
        <p:nvSpPr>
          <p:cNvPr id="17411" name="Rectangle 3"/>
          <p:cNvSpPr>
            <a:spLocks noChangeArrowheads="1"/>
          </p:cNvSpPr>
          <p:nvPr/>
        </p:nvSpPr>
        <p:spPr bwMode="auto">
          <a:xfrm>
            <a:off x="533400" y="413613"/>
            <a:ext cx="8153400" cy="5632311"/>
          </a:xfrm>
          <a:prstGeom prst="rect">
            <a:avLst/>
          </a:prstGeom>
          <a:noFill/>
          <a:ln w="9525">
            <a:noFill/>
            <a:miter lim="800000"/>
            <a:headEnd/>
            <a:tailEnd/>
          </a:ln>
        </p:spPr>
        <p:txBody>
          <a:bodyPr anchor="ctr">
            <a:spAutoFit/>
          </a:bodyPr>
          <a:lstStyle/>
          <a:p>
            <a:pPr>
              <a:defRPr/>
            </a:pPr>
            <a:r>
              <a:rPr lang="en-US" sz="3200" b="1" dirty="0">
                <a:solidFill>
                  <a:schemeClr val="accent5">
                    <a:lumMod val="75000"/>
                  </a:schemeClr>
                </a:solidFill>
                <a:latin typeface="Comic Sans MS" pitchFamily="66" charset="0"/>
                <a:ea typeface="Calibri" pitchFamily="34" charset="0"/>
                <a:cs typeface="Times New Roman" pitchFamily="18" charset="0"/>
              </a:rPr>
              <a:t>STC Subcontractor Reimbursement</a:t>
            </a:r>
            <a:endParaRPr lang="en-US" sz="3200" dirty="0">
              <a:solidFill>
                <a:schemeClr val="accent5">
                  <a:lumMod val="75000"/>
                </a:schemeClr>
              </a:solidFill>
              <a:latin typeface="Comic Sans MS" pitchFamily="66" charset="0"/>
              <a:ea typeface="Calibri" pitchFamily="34" charset="0"/>
              <a:cs typeface="Times New Roman" pitchFamily="18" charset="0"/>
            </a:endParaRPr>
          </a:p>
          <a:p>
            <a:pPr eaLnBrk="0" hangingPunct="0">
              <a:defRPr/>
            </a:pPr>
            <a:endParaRPr lang="en-US" sz="2400" b="1" dirty="0">
              <a:latin typeface="Comic Sans MS" pitchFamily="66" charset="0"/>
              <a:ea typeface="Calibri" pitchFamily="34" charset="0"/>
              <a:cs typeface="Times New Roman" pitchFamily="18" charset="0"/>
            </a:endParaRPr>
          </a:p>
          <a:p>
            <a:pPr eaLnBrk="0" hangingPunct="0">
              <a:defRPr/>
            </a:pPr>
            <a:r>
              <a:rPr lang="en-US" sz="3200" b="1" dirty="0">
                <a:ea typeface="Calibri" pitchFamily="34" charset="0"/>
                <a:cs typeface="Arial" charset="0"/>
              </a:rPr>
              <a:t>A</a:t>
            </a:r>
            <a:r>
              <a:rPr lang="en-US" sz="2400" dirty="0">
                <a:ea typeface="Calibri" pitchFamily="34" charset="0"/>
                <a:cs typeface="Arial" charset="0"/>
              </a:rPr>
              <a:t>ll subcontractors providing early intervention services are </a:t>
            </a:r>
            <a:r>
              <a:rPr lang="en-US" sz="2400" dirty="0" smtClean="0">
                <a:ea typeface="Calibri" pitchFamily="34" charset="0"/>
                <a:cs typeface="Arial" charset="0"/>
              </a:rPr>
              <a:t>required to </a:t>
            </a:r>
            <a:r>
              <a:rPr lang="en-US" sz="2400" dirty="0">
                <a:ea typeface="Calibri" pitchFamily="34" charset="0"/>
                <a:cs typeface="Arial" charset="0"/>
              </a:rPr>
              <a:t>submit weekly session </a:t>
            </a:r>
            <a:r>
              <a:rPr lang="en-US" sz="2400" dirty="0" smtClean="0">
                <a:ea typeface="Calibri" pitchFamily="34" charset="0"/>
                <a:cs typeface="Arial" charset="0"/>
              </a:rPr>
              <a:t>notes </a:t>
            </a:r>
            <a:r>
              <a:rPr lang="en-US" sz="2400" dirty="0">
                <a:ea typeface="Calibri" pitchFamily="34" charset="0"/>
                <a:cs typeface="Arial" charset="0"/>
              </a:rPr>
              <a:t>and complete weekly time entry.  Weekly submissions are due by midnight Tuesday for the previous week’s work.  Time entry serves as your billing </a:t>
            </a:r>
            <a:r>
              <a:rPr lang="en-US" sz="2400" dirty="0" smtClean="0">
                <a:ea typeface="Calibri" pitchFamily="34" charset="0"/>
                <a:cs typeface="Arial" charset="0"/>
              </a:rPr>
              <a:t>invoice. You may mail your weekly session notes or drop them off in the office. Your supervisor will review with you how to complete session notes and submit time entry.</a:t>
            </a:r>
            <a:endParaRPr lang="en-US" sz="2400" dirty="0">
              <a:latin typeface="Comic Sans MS" pitchFamily="66" charset="0"/>
              <a:ea typeface="Calibri" pitchFamily="34" charset="0"/>
              <a:cs typeface="Times New Roman" pitchFamily="18" charset="0"/>
            </a:endParaRPr>
          </a:p>
          <a:p>
            <a:pPr eaLnBrk="0" hangingPunct="0">
              <a:defRPr/>
            </a:pPr>
            <a:r>
              <a:rPr lang="en-US" sz="3200" b="1" dirty="0">
                <a:ea typeface="Calibri" pitchFamily="34" charset="0"/>
                <a:cs typeface="Arial" charset="0"/>
              </a:rPr>
              <a:t>A</a:t>
            </a:r>
            <a:r>
              <a:rPr lang="en-US" sz="2400" dirty="0">
                <a:ea typeface="Calibri" pitchFamily="34" charset="0"/>
                <a:cs typeface="Arial" charset="0"/>
              </a:rPr>
              <a:t>ll providers who submit their paperwork and time entry will have reimbursement checks direct deposited </a:t>
            </a:r>
            <a:r>
              <a:rPr lang="en-US" sz="2400" dirty="0" smtClean="0">
                <a:ea typeface="Calibri" pitchFamily="34" charset="0"/>
                <a:cs typeface="Arial" charset="0"/>
              </a:rPr>
              <a:t>on a bi-weekly basis. </a:t>
            </a:r>
            <a:r>
              <a:rPr lang="en-US" sz="2400" dirty="0" smtClean="0">
                <a:solidFill>
                  <a:schemeClr val="accent5">
                    <a:lumMod val="75000"/>
                  </a:schemeClr>
                </a:solidFill>
                <a:ea typeface="Calibri" pitchFamily="34" charset="0"/>
                <a:cs typeface="Arial" charset="0"/>
              </a:rPr>
              <a:t>PAPERWORK AND TIME ENTRY ARE SUBJECT TO APPROVAL</a:t>
            </a:r>
            <a:r>
              <a:rPr lang="en-US" sz="2400" dirty="0" smtClean="0">
                <a:ea typeface="Calibri" pitchFamily="34" charset="0"/>
                <a:cs typeface="Arial" charset="0"/>
              </a:rPr>
              <a:t>.</a:t>
            </a:r>
            <a:endParaRPr lang="en-US" sz="2400" dirty="0">
              <a:ea typeface="Calibri" pitchFamily="34" charset="0"/>
              <a:cs typeface="Arial" charset="0"/>
            </a:endParaRPr>
          </a:p>
        </p:txBody>
      </p:sp>
      <p:sp>
        <p:nvSpPr>
          <p:cNvPr id="4" name="Slide Number Placeholder 3"/>
          <p:cNvSpPr>
            <a:spLocks noGrp="1"/>
          </p:cNvSpPr>
          <p:nvPr>
            <p:ph type="sldNum" sz="quarter" idx="12"/>
          </p:nvPr>
        </p:nvSpPr>
        <p:spPr>
          <a:xfrm>
            <a:off x="6541008" y="6392926"/>
            <a:ext cx="2133600" cy="365125"/>
          </a:xfrm>
        </p:spPr>
        <p:txBody>
          <a:bodyPr/>
          <a:lstStyle/>
          <a:p>
            <a:pPr>
              <a:defRPr/>
            </a:pPr>
            <a:fld id="{70FAB50D-6306-4CBB-8FAB-5E5DEF14565A}" type="slidenum">
              <a:rPr lang="en-US" smtClean="0"/>
              <a:pPr>
                <a:defRPr/>
              </a:pPr>
              <a:t>3</a:t>
            </a:fld>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Documents and Settings\rita\Local Settings\Temporary Internet Files\Content.IE5\18ZWQGJN\MM900236472[1].gif"/>
          <p:cNvPicPr>
            <a:picLocks noChangeAspect="1" noChangeArrowheads="1" noCrop="1"/>
          </p:cNvPicPr>
          <p:nvPr/>
        </p:nvPicPr>
        <p:blipFill>
          <a:blip r:embed="rId3" cstate="print"/>
          <a:srcRect/>
          <a:stretch>
            <a:fillRect/>
          </a:stretch>
        </p:blipFill>
        <p:spPr bwMode="auto">
          <a:xfrm>
            <a:off x="7772400" y="381000"/>
            <a:ext cx="1066800" cy="990600"/>
          </a:xfrm>
          <a:prstGeom prst="rect">
            <a:avLst/>
          </a:prstGeom>
          <a:noFill/>
          <a:ln w="9525">
            <a:noFill/>
            <a:miter lim="800000"/>
            <a:headEnd/>
            <a:tailEnd/>
          </a:ln>
        </p:spPr>
      </p:pic>
      <p:sp>
        <p:nvSpPr>
          <p:cNvPr id="18435" name="Rectangle 1"/>
          <p:cNvSpPr>
            <a:spLocks noChangeArrowheads="1"/>
          </p:cNvSpPr>
          <p:nvPr/>
        </p:nvSpPr>
        <p:spPr bwMode="auto">
          <a:xfrm>
            <a:off x="228600" y="923081"/>
            <a:ext cx="8915400" cy="4770537"/>
          </a:xfrm>
          <a:prstGeom prst="rect">
            <a:avLst/>
          </a:prstGeom>
          <a:noFill/>
          <a:ln w="9525">
            <a:noFill/>
            <a:miter lim="800000"/>
            <a:headEnd/>
            <a:tailEnd/>
          </a:ln>
        </p:spPr>
        <p:txBody>
          <a:bodyPr anchor="ctr">
            <a:spAutoFit/>
          </a:bodyPr>
          <a:lstStyle/>
          <a:p>
            <a:pPr>
              <a:defRPr/>
            </a:pPr>
            <a:endParaRPr lang="en-US" sz="3200" b="1" dirty="0">
              <a:latin typeface="Comic Sans MS" pitchFamily="66" charset="0"/>
              <a:ea typeface="Calibri" pitchFamily="34" charset="0"/>
              <a:cs typeface="Times New Roman" pitchFamily="18" charset="0"/>
            </a:endParaRPr>
          </a:p>
          <a:p>
            <a:pPr>
              <a:defRPr/>
            </a:pPr>
            <a:r>
              <a:rPr lang="en-US" sz="3200" b="1" dirty="0">
                <a:solidFill>
                  <a:schemeClr val="accent5">
                    <a:lumMod val="75000"/>
                  </a:schemeClr>
                </a:solidFill>
                <a:latin typeface="Comic Sans MS" pitchFamily="66" charset="0"/>
                <a:ea typeface="Calibri" pitchFamily="34" charset="0"/>
                <a:cs typeface="Times New Roman" pitchFamily="18" charset="0"/>
              </a:rPr>
              <a:t>STC Subcontractor Grievance Policy</a:t>
            </a:r>
            <a:endParaRPr lang="en-US" sz="3200" dirty="0">
              <a:solidFill>
                <a:schemeClr val="accent5">
                  <a:lumMod val="75000"/>
                </a:schemeClr>
              </a:solidFill>
              <a:latin typeface="Comic Sans MS" pitchFamily="66" charset="0"/>
              <a:ea typeface="Calibri" pitchFamily="34" charset="0"/>
              <a:cs typeface="Times New Roman" pitchFamily="18" charset="0"/>
            </a:endParaRPr>
          </a:p>
          <a:p>
            <a:pPr eaLnBrk="0" hangingPunct="0">
              <a:defRPr/>
            </a:pPr>
            <a:endParaRPr lang="en-US" sz="2400" b="1" dirty="0">
              <a:latin typeface="Comic Sans MS" pitchFamily="66" charset="0"/>
              <a:ea typeface="Calibri" pitchFamily="34" charset="0"/>
              <a:cs typeface="Times New Roman" pitchFamily="18" charset="0"/>
            </a:endParaRPr>
          </a:p>
          <a:p>
            <a:pPr eaLnBrk="0" hangingPunct="0">
              <a:defRPr/>
            </a:pPr>
            <a:r>
              <a:rPr lang="en-US" sz="2400" b="1" dirty="0">
                <a:ea typeface="Calibri" pitchFamily="34" charset="0"/>
                <a:cs typeface="Arial" charset="0"/>
              </a:rPr>
              <a:t>I</a:t>
            </a:r>
            <a:r>
              <a:rPr lang="en-US" sz="2400" dirty="0">
                <a:ea typeface="Calibri" pitchFamily="34" charset="0"/>
                <a:cs typeface="Arial" charset="0"/>
              </a:rPr>
              <a:t>n the event that you </a:t>
            </a:r>
            <a:r>
              <a:rPr lang="en-US" sz="2400" dirty="0" smtClean="0">
                <a:ea typeface="Calibri" pitchFamily="34" charset="0"/>
                <a:cs typeface="Arial" charset="0"/>
              </a:rPr>
              <a:t>have concerns </a:t>
            </a:r>
            <a:r>
              <a:rPr lang="en-US" sz="2400" dirty="0">
                <a:ea typeface="Calibri" pitchFamily="34" charset="0"/>
                <a:cs typeface="Arial" charset="0"/>
              </a:rPr>
              <a:t>or problems </a:t>
            </a:r>
            <a:r>
              <a:rPr lang="en-US" sz="2400" dirty="0" smtClean="0">
                <a:ea typeface="Calibri" pitchFamily="34" charset="0"/>
                <a:cs typeface="Arial" charset="0"/>
              </a:rPr>
              <a:t>in </a:t>
            </a:r>
            <a:r>
              <a:rPr lang="en-US" sz="2400" dirty="0">
                <a:ea typeface="Calibri" pitchFamily="34" charset="0"/>
                <a:cs typeface="Arial" charset="0"/>
              </a:rPr>
              <a:t>regards to STC/STC II policies, procedures, </a:t>
            </a:r>
            <a:r>
              <a:rPr lang="en-US" sz="2400" dirty="0" smtClean="0">
                <a:ea typeface="Calibri" pitchFamily="34" charset="0"/>
                <a:cs typeface="Arial" charset="0"/>
              </a:rPr>
              <a:t>personnel, administration, direct service, case load, or service coordination, you </a:t>
            </a:r>
            <a:r>
              <a:rPr lang="en-US" sz="2400" dirty="0">
                <a:ea typeface="Calibri" pitchFamily="34" charset="0"/>
                <a:cs typeface="Arial" charset="0"/>
              </a:rPr>
              <a:t>should immediately speak with your </a:t>
            </a:r>
            <a:r>
              <a:rPr lang="en-US" sz="2400" dirty="0" smtClean="0">
                <a:ea typeface="Calibri" pitchFamily="34" charset="0"/>
                <a:cs typeface="Arial" charset="0"/>
              </a:rPr>
              <a:t>supervisor.</a:t>
            </a:r>
            <a:endParaRPr lang="en-US" sz="2400" dirty="0">
              <a:ea typeface="Calibri" pitchFamily="34" charset="0"/>
              <a:cs typeface="Arial" charset="0"/>
            </a:endParaRPr>
          </a:p>
          <a:p>
            <a:pPr eaLnBrk="0" hangingPunct="0">
              <a:defRPr/>
            </a:pPr>
            <a:endParaRPr lang="en-US" sz="2400" b="1" dirty="0">
              <a:ea typeface="Calibri" pitchFamily="34" charset="0"/>
              <a:cs typeface="Arial" charset="0"/>
            </a:endParaRPr>
          </a:p>
          <a:p>
            <a:pPr eaLnBrk="0" hangingPunct="0">
              <a:defRPr/>
            </a:pPr>
            <a:r>
              <a:rPr lang="en-US" sz="2400" b="1" dirty="0">
                <a:ea typeface="Calibri" pitchFamily="34" charset="0"/>
                <a:cs typeface="Arial" charset="0"/>
              </a:rPr>
              <a:t>I</a:t>
            </a:r>
            <a:r>
              <a:rPr lang="en-US" sz="2400" dirty="0">
                <a:ea typeface="Calibri" pitchFamily="34" charset="0"/>
                <a:cs typeface="Arial" charset="0"/>
              </a:rPr>
              <a:t>f the concern or problem cannot be resolved with your supervisor, then you should </a:t>
            </a:r>
            <a:r>
              <a:rPr lang="en-US" sz="2400" dirty="0" smtClean="0">
                <a:ea typeface="Calibri" pitchFamily="34" charset="0"/>
                <a:cs typeface="Arial" charset="0"/>
              </a:rPr>
              <a:t>submit your concern in writing to the  Director</a:t>
            </a:r>
            <a:r>
              <a:rPr lang="en-US" sz="2400" dirty="0">
                <a:ea typeface="Calibri" pitchFamily="34" charset="0"/>
                <a:cs typeface="Arial" charset="0"/>
              </a:rPr>
              <a:t>. </a:t>
            </a:r>
            <a:r>
              <a:rPr lang="en-US" sz="2400" dirty="0" smtClean="0">
                <a:ea typeface="Calibri" pitchFamily="34" charset="0"/>
                <a:cs typeface="Arial" charset="0"/>
              </a:rPr>
              <a:t>The </a:t>
            </a:r>
            <a:r>
              <a:rPr lang="en-US" sz="2400" dirty="0">
                <a:ea typeface="Calibri" pitchFamily="34" charset="0"/>
                <a:cs typeface="Arial" charset="0"/>
              </a:rPr>
              <a:t>Executive Director will then resolve the matter accordingly and expeditiously.</a:t>
            </a:r>
          </a:p>
        </p:txBody>
      </p:sp>
      <p:sp>
        <p:nvSpPr>
          <p:cNvPr id="4" name="Slide Number Placeholder 3"/>
          <p:cNvSpPr>
            <a:spLocks noGrp="1"/>
          </p:cNvSpPr>
          <p:nvPr>
            <p:ph type="sldNum" sz="quarter" idx="12"/>
          </p:nvPr>
        </p:nvSpPr>
        <p:spPr/>
        <p:txBody>
          <a:bodyPr/>
          <a:lstStyle/>
          <a:p>
            <a:pPr>
              <a:defRPr/>
            </a:pPr>
            <a:fld id="{0FB044A4-6685-47C8-A439-EEDF1295DC15}" type="slidenum">
              <a:rPr lang="en-US" smtClean="0"/>
              <a:pPr>
                <a:defRPr/>
              </a:pPr>
              <a:t>4</a:t>
            </a:fld>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Documents and Settings\rita\Local Settings\Temporary Internet Files\Content.IE5\18ZWQGJN\MM900236472[1].gif"/>
          <p:cNvPicPr>
            <a:picLocks noChangeAspect="1" noChangeArrowheads="1" noCrop="1"/>
          </p:cNvPicPr>
          <p:nvPr/>
        </p:nvPicPr>
        <p:blipFill>
          <a:blip r:embed="rId3" cstate="print"/>
          <a:srcRect/>
          <a:stretch>
            <a:fillRect/>
          </a:stretch>
        </p:blipFill>
        <p:spPr bwMode="auto">
          <a:xfrm>
            <a:off x="7969250" y="141288"/>
            <a:ext cx="1066800" cy="990600"/>
          </a:xfrm>
          <a:prstGeom prst="rect">
            <a:avLst/>
          </a:prstGeom>
          <a:noFill/>
          <a:ln w="9525">
            <a:noFill/>
            <a:miter lim="800000"/>
            <a:headEnd/>
            <a:tailEnd/>
          </a:ln>
        </p:spPr>
      </p:pic>
      <p:sp>
        <p:nvSpPr>
          <p:cNvPr id="22531" name="Rectangle 1"/>
          <p:cNvSpPr>
            <a:spLocks noChangeArrowheads="1"/>
          </p:cNvSpPr>
          <p:nvPr/>
        </p:nvSpPr>
        <p:spPr bwMode="auto">
          <a:xfrm>
            <a:off x="381000" y="779790"/>
            <a:ext cx="8610600" cy="5447645"/>
          </a:xfrm>
          <a:prstGeom prst="rect">
            <a:avLst/>
          </a:prstGeom>
          <a:noFill/>
          <a:ln w="9525">
            <a:noFill/>
            <a:miter lim="800000"/>
            <a:headEnd/>
            <a:tailEnd/>
          </a:ln>
        </p:spPr>
        <p:txBody>
          <a:bodyPr anchor="ctr">
            <a:spAutoFit/>
          </a:bodyPr>
          <a:lstStyle/>
          <a:p>
            <a:pPr eaLnBrk="0" hangingPunct="0">
              <a:defRPr/>
            </a:pPr>
            <a:r>
              <a:rPr lang="en-US" sz="2800" b="1" dirty="0">
                <a:solidFill>
                  <a:schemeClr val="accent5">
                    <a:lumMod val="75000"/>
                  </a:schemeClr>
                </a:solidFill>
                <a:latin typeface="Comic Sans MS" pitchFamily="66" charset="0"/>
                <a:cs typeface="Times New Roman" pitchFamily="18" charset="0"/>
              </a:rPr>
              <a:t>We </a:t>
            </a:r>
            <a:r>
              <a:rPr lang="en-US" sz="2800" b="1" dirty="0" smtClean="0">
                <a:solidFill>
                  <a:schemeClr val="accent5">
                    <a:lumMod val="75000"/>
                  </a:schemeClr>
                </a:solidFill>
                <a:latin typeface="Comic Sans MS" pitchFamily="66" charset="0"/>
                <a:cs typeface="Times New Roman" pitchFamily="18" charset="0"/>
              </a:rPr>
              <a:t>Believe </a:t>
            </a:r>
            <a:r>
              <a:rPr lang="en-US" sz="2800" b="1" dirty="0">
                <a:solidFill>
                  <a:schemeClr val="accent5">
                    <a:lumMod val="75000"/>
                  </a:schemeClr>
                </a:solidFill>
                <a:latin typeface="Comic Sans MS" pitchFamily="66" charset="0"/>
                <a:cs typeface="Times New Roman" pitchFamily="18" charset="0"/>
              </a:rPr>
              <a:t>T</a:t>
            </a:r>
            <a:r>
              <a:rPr lang="en-US" sz="2800" b="1" dirty="0" smtClean="0">
                <a:solidFill>
                  <a:schemeClr val="accent5">
                    <a:lumMod val="75000"/>
                  </a:schemeClr>
                </a:solidFill>
                <a:latin typeface="Comic Sans MS" pitchFamily="66" charset="0"/>
                <a:cs typeface="Times New Roman" pitchFamily="18" charset="0"/>
              </a:rPr>
              <a:t>hat </a:t>
            </a:r>
            <a:r>
              <a:rPr lang="en-US" sz="2800" b="1" dirty="0">
                <a:solidFill>
                  <a:schemeClr val="accent5">
                    <a:lumMod val="75000"/>
                  </a:schemeClr>
                </a:solidFill>
                <a:latin typeface="Comic Sans MS" pitchFamily="66" charset="0"/>
                <a:cs typeface="Times New Roman" pitchFamily="18" charset="0"/>
              </a:rPr>
              <a:t>W</a:t>
            </a:r>
            <a:r>
              <a:rPr lang="en-US" sz="2800" b="1" dirty="0" smtClean="0">
                <a:solidFill>
                  <a:schemeClr val="accent5">
                    <a:lumMod val="75000"/>
                  </a:schemeClr>
                </a:solidFill>
                <a:latin typeface="Comic Sans MS" pitchFamily="66" charset="0"/>
                <a:cs typeface="Times New Roman" pitchFamily="18" charset="0"/>
              </a:rPr>
              <a:t>e </a:t>
            </a:r>
            <a:r>
              <a:rPr lang="en-US" sz="2800" b="1" dirty="0">
                <a:solidFill>
                  <a:schemeClr val="accent5">
                    <a:lumMod val="75000"/>
                  </a:schemeClr>
                </a:solidFill>
                <a:latin typeface="Comic Sans MS" pitchFamily="66" charset="0"/>
                <a:cs typeface="Times New Roman" pitchFamily="18" charset="0"/>
              </a:rPr>
              <a:t>S</a:t>
            </a:r>
            <a:r>
              <a:rPr lang="en-US" sz="2800" b="1" dirty="0" smtClean="0">
                <a:solidFill>
                  <a:schemeClr val="accent5">
                    <a:lumMod val="75000"/>
                  </a:schemeClr>
                </a:solidFill>
                <a:latin typeface="Comic Sans MS" pitchFamily="66" charset="0"/>
                <a:cs typeface="Times New Roman" pitchFamily="18" charset="0"/>
              </a:rPr>
              <a:t>hould</a:t>
            </a:r>
            <a:r>
              <a:rPr lang="en-US" sz="2800" b="1" dirty="0">
                <a:solidFill>
                  <a:schemeClr val="accent5">
                    <a:lumMod val="75000"/>
                  </a:schemeClr>
                </a:solidFill>
                <a:latin typeface="Comic Sans MS" pitchFamily="66" charset="0"/>
                <a:cs typeface="Times New Roman" pitchFamily="18" charset="0"/>
              </a:rPr>
              <a:t>:</a:t>
            </a:r>
          </a:p>
          <a:p>
            <a:pPr eaLnBrk="0" hangingPunct="0">
              <a:defRPr/>
            </a:pPr>
            <a:endParaRPr lang="en-US" sz="2200" dirty="0">
              <a:latin typeface="Comic Sans MS" pitchFamily="66" charset="0"/>
            </a:endParaRPr>
          </a:p>
          <a:p>
            <a:pPr eaLnBrk="0" hangingPunct="0">
              <a:buFontTx/>
              <a:buChar char="•"/>
              <a:defRPr/>
            </a:pPr>
            <a:r>
              <a:rPr lang="en-US" sz="2200" dirty="0">
                <a:latin typeface="Comic Sans MS" pitchFamily="66" charset="0"/>
                <a:cs typeface="Times New Roman" pitchFamily="18" charset="0"/>
              </a:rPr>
              <a:t>Celebrate all children and their </a:t>
            </a:r>
            <a:r>
              <a:rPr lang="en-US" sz="2200" dirty="0" smtClean="0">
                <a:latin typeface="Comic Sans MS" pitchFamily="66" charset="0"/>
                <a:cs typeface="Times New Roman" pitchFamily="18" charset="0"/>
              </a:rPr>
              <a:t>families</a:t>
            </a:r>
            <a:endParaRPr lang="en-US" sz="2200" dirty="0">
              <a:latin typeface="Comic Sans MS" pitchFamily="66" charset="0"/>
            </a:endParaRPr>
          </a:p>
          <a:p>
            <a:pPr eaLnBrk="0" hangingPunct="0">
              <a:buFontTx/>
              <a:buChar char="•"/>
              <a:defRPr/>
            </a:pPr>
            <a:r>
              <a:rPr lang="en-US" sz="2200" dirty="0">
                <a:latin typeface="Comic Sans MS" pitchFamily="66" charset="0"/>
                <a:cs typeface="Times New Roman" pitchFamily="18" charset="0"/>
              </a:rPr>
              <a:t>Recognize that each child and family are unique by honoring their beliefs and cultural, linguistic, racial and socioeconomic </a:t>
            </a:r>
            <a:r>
              <a:rPr lang="en-US" sz="2200" dirty="0" smtClean="0">
                <a:latin typeface="Comic Sans MS" pitchFamily="66" charset="0"/>
                <a:cs typeface="Times New Roman" pitchFamily="18" charset="0"/>
              </a:rPr>
              <a:t>diversity</a:t>
            </a:r>
            <a:endParaRPr lang="en-US" sz="2200" dirty="0">
              <a:latin typeface="Comic Sans MS" pitchFamily="66" charset="0"/>
            </a:endParaRPr>
          </a:p>
          <a:p>
            <a:pPr eaLnBrk="0" hangingPunct="0">
              <a:buFontTx/>
              <a:buChar char="•"/>
              <a:defRPr/>
            </a:pPr>
            <a:r>
              <a:rPr lang="en-US" sz="2200" dirty="0">
                <a:latin typeface="Comic Sans MS" pitchFamily="66" charset="0"/>
                <a:cs typeface="Times New Roman" pitchFamily="18" charset="0"/>
              </a:rPr>
              <a:t>Share with parents, on a continuing basis and in a supportive manner, complete and unbiased </a:t>
            </a:r>
            <a:r>
              <a:rPr lang="en-US" sz="2200" dirty="0" smtClean="0">
                <a:latin typeface="Comic Sans MS" pitchFamily="66" charset="0"/>
                <a:cs typeface="Times New Roman" pitchFamily="18" charset="0"/>
              </a:rPr>
              <a:t>information</a:t>
            </a:r>
            <a:endParaRPr lang="en-US" sz="2200" dirty="0">
              <a:latin typeface="Comic Sans MS" pitchFamily="66" charset="0"/>
            </a:endParaRPr>
          </a:p>
          <a:p>
            <a:pPr eaLnBrk="0" hangingPunct="0">
              <a:buFontTx/>
              <a:buChar char="•"/>
              <a:defRPr/>
            </a:pPr>
            <a:r>
              <a:rPr lang="en-US" sz="2200" dirty="0">
                <a:latin typeface="Comic Sans MS" pitchFamily="66" charset="0"/>
                <a:cs typeface="Times New Roman" pitchFamily="18" charset="0"/>
              </a:rPr>
              <a:t>Recognize and value family </a:t>
            </a:r>
            <a:r>
              <a:rPr lang="en-US" sz="2200" dirty="0" smtClean="0">
                <a:latin typeface="Comic Sans MS" pitchFamily="66" charset="0"/>
                <a:cs typeface="Times New Roman" pitchFamily="18" charset="0"/>
              </a:rPr>
              <a:t>strengths</a:t>
            </a:r>
            <a:endParaRPr lang="en-US" sz="2200" dirty="0">
              <a:latin typeface="Comic Sans MS" pitchFamily="66" charset="0"/>
            </a:endParaRPr>
          </a:p>
          <a:p>
            <a:pPr eaLnBrk="0" hangingPunct="0">
              <a:buFontTx/>
              <a:buChar char="•"/>
              <a:defRPr/>
            </a:pPr>
            <a:r>
              <a:rPr lang="en-US" sz="2200" dirty="0">
                <a:latin typeface="Comic Sans MS" pitchFamily="66" charset="0"/>
                <a:cs typeface="Times New Roman" pitchFamily="18" charset="0"/>
              </a:rPr>
              <a:t>Honor family </a:t>
            </a:r>
            <a:r>
              <a:rPr lang="en-US" sz="2200" dirty="0" smtClean="0">
                <a:latin typeface="Comic Sans MS" pitchFamily="66" charset="0"/>
                <a:cs typeface="Times New Roman" pitchFamily="18" charset="0"/>
              </a:rPr>
              <a:t>priorities</a:t>
            </a:r>
            <a:endParaRPr lang="en-US" sz="2200" dirty="0">
              <a:latin typeface="Comic Sans MS" pitchFamily="66" charset="0"/>
            </a:endParaRPr>
          </a:p>
          <a:p>
            <a:pPr eaLnBrk="0" hangingPunct="0">
              <a:buFontTx/>
              <a:buChar char="•"/>
              <a:defRPr/>
            </a:pPr>
            <a:r>
              <a:rPr lang="en-US" sz="2200" dirty="0">
                <a:latin typeface="Comic Sans MS" pitchFamily="66" charset="0"/>
                <a:cs typeface="Times New Roman" pitchFamily="18" charset="0"/>
              </a:rPr>
              <a:t>Respect choices and decisions made by families </a:t>
            </a:r>
            <a:endParaRPr lang="en-US" sz="2200" dirty="0">
              <a:latin typeface="Comic Sans MS" pitchFamily="66" charset="0"/>
            </a:endParaRPr>
          </a:p>
          <a:p>
            <a:pPr eaLnBrk="0" hangingPunct="0">
              <a:buFontTx/>
              <a:buChar char="•"/>
              <a:defRPr/>
            </a:pPr>
            <a:r>
              <a:rPr lang="en-US" sz="2200" dirty="0">
                <a:latin typeface="Comic Sans MS" pitchFamily="66" charset="0"/>
                <a:cs typeface="Times New Roman" pitchFamily="18" charset="0"/>
              </a:rPr>
              <a:t>Respect families’ different methods of coping with life’s events.</a:t>
            </a:r>
            <a:endParaRPr lang="en-US" sz="2200" dirty="0">
              <a:latin typeface="Comic Sans MS" pitchFamily="66" charset="0"/>
            </a:endParaRPr>
          </a:p>
          <a:p>
            <a:pPr eaLnBrk="0" hangingPunct="0">
              <a:buFontTx/>
              <a:buChar char="•"/>
              <a:defRPr/>
            </a:pPr>
            <a:r>
              <a:rPr lang="en-US" sz="2200" dirty="0">
                <a:latin typeface="Comic Sans MS" pitchFamily="66" charset="0"/>
                <a:cs typeface="Times New Roman" pitchFamily="18" charset="0"/>
              </a:rPr>
              <a:t>Provide a range of service, support, and resource options.</a:t>
            </a:r>
            <a:endParaRPr lang="en-US" sz="2200" b="1" dirty="0">
              <a:latin typeface="Comic Sans MS" pitchFamily="66" charset="0"/>
              <a:cs typeface="Times New Roman" pitchFamily="18" charset="0"/>
            </a:endParaRPr>
          </a:p>
          <a:p>
            <a:pPr eaLnBrk="0" hangingPunct="0">
              <a:defRPr/>
            </a:pPr>
            <a:endParaRPr lang="en-US" sz="1600" dirty="0">
              <a:latin typeface="Comic Sans MS" pitchFamily="66" charset="0"/>
            </a:endParaRPr>
          </a:p>
          <a:p>
            <a:pPr eaLnBrk="0" hangingPunct="0">
              <a:defRPr/>
            </a:pPr>
            <a:endParaRPr lang="en-US" dirty="0"/>
          </a:p>
        </p:txBody>
      </p:sp>
      <p:sp>
        <p:nvSpPr>
          <p:cNvPr id="4" name="Slide Number Placeholder 3"/>
          <p:cNvSpPr>
            <a:spLocks noGrp="1"/>
          </p:cNvSpPr>
          <p:nvPr>
            <p:ph type="sldNum" sz="quarter" idx="12"/>
          </p:nvPr>
        </p:nvSpPr>
        <p:spPr/>
        <p:txBody>
          <a:bodyPr/>
          <a:lstStyle/>
          <a:p>
            <a:pPr>
              <a:defRPr/>
            </a:pPr>
            <a:fld id="{06BFF128-B84B-4F51-8ABB-FDDDE3A5B63D}" type="slidenum">
              <a:rPr lang="en-US" smtClean="0"/>
              <a:pPr>
                <a:defRPr/>
              </a:pPr>
              <a:t>5</a:t>
            </a:fld>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Documents and Settings\rita\Local Settings\Temporary Internet Files\Content.IE5\18ZWQGJN\MM900236472[1].gif"/>
          <p:cNvPicPr>
            <a:picLocks noChangeAspect="1" noChangeArrowheads="1" noCrop="1"/>
          </p:cNvPicPr>
          <p:nvPr/>
        </p:nvPicPr>
        <p:blipFill>
          <a:blip r:embed="rId3" cstate="print"/>
          <a:srcRect/>
          <a:stretch>
            <a:fillRect/>
          </a:stretch>
        </p:blipFill>
        <p:spPr bwMode="auto">
          <a:xfrm>
            <a:off x="7870825" y="141288"/>
            <a:ext cx="1066800" cy="990600"/>
          </a:xfrm>
          <a:prstGeom prst="rect">
            <a:avLst/>
          </a:prstGeom>
          <a:noFill/>
          <a:ln w="9525">
            <a:noFill/>
            <a:miter lim="800000"/>
            <a:headEnd/>
            <a:tailEnd/>
          </a:ln>
        </p:spPr>
      </p:pic>
      <p:sp>
        <p:nvSpPr>
          <p:cNvPr id="20483" name="Rectangle 1"/>
          <p:cNvSpPr>
            <a:spLocks noChangeArrowheads="1"/>
          </p:cNvSpPr>
          <p:nvPr/>
        </p:nvSpPr>
        <p:spPr bwMode="auto">
          <a:xfrm>
            <a:off x="152400" y="3836988"/>
            <a:ext cx="9144000" cy="1138237"/>
          </a:xfrm>
          <a:prstGeom prst="rect">
            <a:avLst/>
          </a:prstGeom>
          <a:noFill/>
          <a:ln w="9525">
            <a:noFill/>
            <a:miter lim="800000"/>
            <a:headEnd/>
            <a:tailEnd/>
          </a:ln>
        </p:spPr>
        <p:txBody>
          <a:bodyPr anchor="ctr">
            <a:spAutoFit/>
          </a:bodyPr>
          <a:lstStyle/>
          <a:p>
            <a:pPr eaLnBrk="0" hangingPunct="0"/>
            <a:endParaRPr lang="en-US" sz="1200" b="1" u="sng" dirty="0">
              <a:latin typeface="Calibri" pitchFamily="34" charset="0"/>
              <a:cs typeface="Times New Roman" pitchFamily="18" charset="0"/>
            </a:endParaRPr>
          </a:p>
          <a:p>
            <a:pPr eaLnBrk="0" hangingPunct="0"/>
            <a:endParaRPr lang="en-US" sz="2800" b="1" dirty="0">
              <a:latin typeface="Comic Sans MS" pitchFamily="66" charset="0"/>
              <a:cs typeface="Times New Roman" pitchFamily="18" charset="0"/>
            </a:endParaRPr>
          </a:p>
          <a:p>
            <a:pPr eaLnBrk="0" hangingPunct="0"/>
            <a:endParaRPr lang="en-US" sz="2800" b="1" dirty="0">
              <a:latin typeface="Comic Sans MS" pitchFamily="66" charset="0"/>
              <a:cs typeface="Times New Roman" pitchFamily="18" charset="0"/>
            </a:endParaRPr>
          </a:p>
        </p:txBody>
      </p:sp>
      <p:sp>
        <p:nvSpPr>
          <p:cNvPr id="20484" name="Rectangle 1"/>
          <p:cNvSpPr>
            <a:spLocks noChangeArrowheads="1"/>
          </p:cNvSpPr>
          <p:nvPr/>
        </p:nvSpPr>
        <p:spPr bwMode="auto">
          <a:xfrm>
            <a:off x="0" y="3716338"/>
            <a:ext cx="9144000" cy="339725"/>
          </a:xfrm>
          <a:prstGeom prst="rect">
            <a:avLst/>
          </a:prstGeom>
          <a:noFill/>
          <a:ln w="9525">
            <a:noFill/>
            <a:miter lim="800000"/>
            <a:headEnd/>
            <a:tailEnd/>
          </a:ln>
        </p:spPr>
        <p:txBody>
          <a:bodyPr anchor="ctr">
            <a:spAutoFit/>
          </a:bodyPr>
          <a:lstStyle/>
          <a:p>
            <a:pPr eaLnBrk="0" hangingPunct="0"/>
            <a:r>
              <a:rPr lang="en-US" sz="1600" dirty="0">
                <a:latin typeface="Comic Sans MS" pitchFamily="66" charset="0"/>
                <a:cs typeface="Times New Roman" pitchFamily="18" charset="0"/>
              </a:rPr>
              <a:t>	</a:t>
            </a:r>
            <a:endParaRPr lang="en-US" sz="1200" b="1" dirty="0">
              <a:latin typeface="Comic Sans MS" pitchFamily="66" charset="0"/>
            </a:endParaRPr>
          </a:p>
        </p:txBody>
      </p:sp>
      <p:sp>
        <p:nvSpPr>
          <p:cNvPr id="44037" name="Rectangle 4"/>
          <p:cNvSpPr>
            <a:spLocks noChangeArrowheads="1"/>
          </p:cNvSpPr>
          <p:nvPr/>
        </p:nvSpPr>
        <p:spPr bwMode="auto">
          <a:xfrm>
            <a:off x="152400" y="-990159"/>
            <a:ext cx="8991600" cy="8017579"/>
          </a:xfrm>
          <a:prstGeom prst="rect">
            <a:avLst/>
          </a:prstGeom>
          <a:noFill/>
          <a:ln w="9525">
            <a:noFill/>
            <a:miter lim="800000"/>
            <a:headEnd/>
            <a:tailEnd/>
          </a:ln>
        </p:spPr>
        <p:txBody>
          <a:bodyPr anchor="ctr">
            <a:spAutoFit/>
          </a:bodyPr>
          <a:lstStyle/>
          <a:p>
            <a:pPr eaLnBrk="0" hangingPunct="0">
              <a:defRPr/>
            </a:pPr>
            <a:endParaRPr lang="en-US" sz="1900" b="1" dirty="0">
              <a:latin typeface="Comic Sans MS" pitchFamily="66" charset="0"/>
              <a:cs typeface="Times New Roman" pitchFamily="18" charset="0"/>
            </a:endParaRPr>
          </a:p>
          <a:p>
            <a:pPr eaLnBrk="0" hangingPunct="0">
              <a:defRPr/>
            </a:pPr>
            <a:endParaRPr lang="en-US" sz="1900" b="1" dirty="0">
              <a:latin typeface="Comic Sans MS" pitchFamily="66" charset="0"/>
              <a:cs typeface="Times New Roman" pitchFamily="18" charset="0"/>
            </a:endParaRPr>
          </a:p>
          <a:p>
            <a:pPr eaLnBrk="0" hangingPunct="0">
              <a:defRPr/>
            </a:pPr>
            <a:endParaRPr lang="en-US" sz="1900" b="1" dirty="0">
              <a:latin typeface="Comic Sans MS" pitchFamily="66" charset="0"/>
              <a:cs typeface="Times New Roman" pitchFamily="18" charset="0"/>
            </a:endParaRPr>
          </a:p>
          <a:p>
            <a:pPr eaLnBrk="0" hangingPunct="0">
              <a:defRPr/>
            </a:pPr>
            <a:endParaRPr lang="en-US" sz="1900" b="1" dirty="0">
              <a:latin typeface="Comic Sans MS" pitchFamily="66" charset="0"/>
              <a:cs typeface="Times New Roman" pitchFamily="18" charset="0"/>
            </a:endParaRPr>
          </a:p>
          <a:p>
            <a:pPr>
              <a:defRPr/>
            </a:pPr>
            <a:r>
              <a:rPr lang="en-US" sz="3200" b="1" dirty="0">
                <a:solidFill>
                  <a:schemeClr val="accent5">
                    <a:lumMod val="75000"/>
                  </a:schemeClr>
                </a:solidFill>
                <a:latin typeface="Comic Sans MS" pitchFamily="66" charset="0"/>
              </a:rPr>
              <a:t>STC Subcontractor Caseload Policy</a:t>
            </a:r>
          </a:p>
          <a:p>
            <a:pPr>
              <a:defRPr/>
            </a:pPr>
            <a:r>
              <a:rPr lang="en-US" sz="2000" dirty="0">
                <a:latin typeface="Comic Sans MS" pitchFamily="66" charset="0"/>
              </a:rPr>
              <a:t> </a:t>
            </a:r>
          </a:p>
          <a:p>
            <a:pPr>
              <a:defRPr/>
            </a:pPr>
            <a:r>
              <a:rPr lang="en-US" sz="2000" dirty="0">
                <a:latin typeface="Comic Sans MS" pitchFamily="66" charset="0"/>
              </a:rPr>
              <a:t> </a:t>
            </a:r>
            <a:endParaRPr lang="en-US" sz="2200" dirty="0">
              <a:cs typeface="Arial" charset="0"/>
            </a:endParaRPr>
          </a:p>
          <a:p>
            <a:pPr>
              <a:defRPr/>
            </a:pPr>
            <a:r>
              <a:rPr lang="en-US" sz="2200" b="1" dirty="0">
                <a:cs typeface="Arial" charset="0"/>
              </a:rPr>
              <a:t>A</a:t>
            </a:r>
            <a:r>
              <a:rPr lang="en-US" sz="2200" dirty="0">
                <a:cs typeface="Arial" charset="0"/>
              </a:rPr>
              <a:t>ll STC subcontractor service </a:t>
            </a:r>
            <a:r>
              <a:rPr lang="en-US" sz="2200" dirty="0" smtClean="0">
                <a:cs typeface="Arial" charset="0"/>
              </a:rPr>
              <a:t>providers should try to </a:t>
            </a:r>
            <a:r>
              <a:rPr lang="en-US" sz="2200" dirty="0">
                <a:cs typeface="Arial" charset="0"/>
              </a:rPr>
              <a:t>maintain a 5 case </a:t>
            </a:r>
            <a:r>
              <a:rPr lang="en-US" sz="2200" dirty="0" smtClean="0">
                <a:cs typeface="Arial" charset="0"/>
              </a:rPr>
              <a:t>minimum, if possible. If you cannot commit to 5 minimum, inform your supervisor. Subcontractors </a:t>
            </a:r>
            <a:r>
              <a:rPr lang="en-US" sz="2200" dirty="0">
                <a:cs typeface="Arial" charset="0"/>
              </a:rPr>
              <a:t>may schedule cases based on the needs and flexibility of the families in which they </a:t>
            </a:r>
            <a:r>
              <a:rPr lang="en-US" sz="2200" dirty="0" smtClean="0">
                <a:cs typeface="Arial" charset="0"/>
              </a:rPr>
              <a:t>serve- as long as it is in accordance with the child’s IFSP. Early </a:t>
            </a:r>
            <a:r>
              <a:rPr lang="en-US" sz="2200" dirty="0">
                <a:cs typeface="Arial" charset="0"/>
              </a:rPr>
              <a:t>evening and weekend visits are permissible, however, STC does not encourage visits beginning after </a:t>
            </a:r>
            <a:r>
              <a:rPr lang="en-US" sz="2200" dirty="0" smtClean="0">
                <a:cs typeface="Arial" charset="0"/>
              </a:rPr>
              <a:t>7:00 </a:t>
            </a:r>
            <a:r>
              <a:rPr lang="en-US" sz="2200" dirty="0">
                <a:cs typeface="Arial" charset="0"/>
              </a:rPr>
              <a:t>pm.</a:t>
            </a:r>
          </a:p>
          <a:p>
            <a:pPr>
              <a:defRPr/>
            </a:pPr>
            <a:r>
              <a:rPr lang="en-US" sz="2200" dirty="0">
                <a:cs typeface="Arial" charset="0"/>
              </a:rPr>
              <a:t> </a:t>
            </a:r>
          </a:p>
          <a:p>
            <a:pPr>
              <a:defRPr/>
            </a:pPr>
            <a:r>
              <a:rPr lang="en-US" sz="2200" b="1" dirty="0">
                <a:cs typeface="Arial" charset="0"/>
              </a:rPr>
              <a:t>STC</a:t>
            </a:r>
            <a:r>
              <a:rPr lang="en-US" sz="2200" dirty="0">
                <a:cs typeface="Arial" charset="0"/>
              </a:rPr>
              <a:t> maintains a database of every provider’s </a:t>
            </a:r>
            <a:r>
              <a:rPr lang="en-US" sz="2200" dirty="0" smtClean="0">
                <a:cs typeface="Arial" charset="0"/>
              </a:rPr>
              <a:t>caseload. When you remotely logon to enter your service billing time - your caseload will appear. If there is any incorrect information regarding your clients, please inform your supervisor immediately. </a:t>
            </a:r>
            <a:r>
              <a:rPr lang="en-US" sz="2200" dirty="0">
                <a:cs typeface="Arial" charset="0"/>
              </a:rPr>
              <a:t>All providers </a:t>
            </a:r>
            <a:r>
              <a:rPr lang="en-US" sz="2200" dirty="0" smtClean="0">
                <a:cs typeface="Arial" charset="0"/>
              </a:rPr>
              <a:t>are also required </a:t>
            </a:r>
            <a:r>
              <a:rPr lang="en-US" sz="2200" dirty="0">
                <a:cs typeface="Arial" charset="0"/>
              </a:rPr>
              <a:t>to communicate their availability to </a:t>
            </a:r>
            <a:r>
              <a:rPr lang="en-US" sz="2200" dirty="0" smtClean="0">
                <a:cs typeface="Arial" charset="0"/>
              </a:rPr>
              <a:t>their supervisors </a:t>
            </a:r>
            <a:r>
              <a:rPr lang="en-US" sz="2200" dirty="0">
                <a:cs typeface="Arial" charset="0"/>
              </a:rPr>
              <a:t>on a regular basis.</a:t>
            </a:r>
          </a:p>
          <a:p>
            <a:pPr>
              <a:defRPr/>
            </a:pPr>
            <a:endParaRPr lang="en-US" sz="2000" dirty="0">
              <a:latin typeface="Comic Sans MS" pitchFamily="66" charset="0"/>
            </a:endParaRPr>
          </a:p>
          <a:p>
            <a:pPr eaLnBrk="0" hangingPunct="0">
              <a:defRPr/>
            </a:pPr>
            <a:endParaRPr lang="en-US" sz="2000" dirty="0"/>
          </a:p>
          <a:p>
            <a:pPr eaLnBrk="0" hangingPunct="0">
              <a:defRPr/>
            </a:pPr>
            <a:endParaRPr lang="en-US" sz="1900" dirty="0">
              <a:latin typeface="Comic Sans MS" pitchFamily="66" charset="0"/>
              <a:cs typeface="Times New Roman" pitchFamily="18" charset="0"/>
            </a:endParaRPr>
          </a:p>
        </p:txBody>
      </p:sp>
      <p:sp>
        <p:nvSpPr>
          <p:cNvPr id="6" name="Slide Number Placeholder 5"/>
          <p:cNvSpPr>
            <a:spLocks noGrp="1"/>
          </p:cNvSpPr>
          <p:nvPr>
            <p:ph type="sldNum" sz="quarter" idx="12"/>
          </p:nvPr>
        </p:nvSpPr>
        <p:spPr/>
        <p:txBody>
          <a:bodyPr/>
          <a:lstStyle/>
          <a:p>
            <a:pPr>
              <a:defRPr/>
            </a:pPr>
            <a:fld id="{AB42243A-33C8-4483-826C-7F1D6C995227}" type="slidenum">
              <a:rPr lang="en-US" smtClean="0"/>
              <a:pPr>
                <a:defRPr/>
              </a:pPr>
              <a:t>6</a:t>
            </a:fld>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C:\Documents and Settings\rita\Local Settings\Temporary Internet Files\Content.IE5\18ZWQGJN\MM900236472[1].gif"/>
          <p:cNvPicPr>
            <a:picLocks noChangeAspect="1" noChangeArrowheads="1" noCrop="1"/>
          </p:cNvPicPr>
          <p:nvPr/>
        </p:nvPicPr>
        <p:blipFill>
          <a:blip r:embed="rId3" cstate="print"/>
          <a:srcRect/>
          <a:stretch>
            <a:fillRect/>
          </a:stretch>
        </p:blipFill>
        <p:spPr bwMode="auto">
          <a:xfrm>
            <a:off x="7870825" y="141288"/>
            <a:ext cx="1066800" cy="990600"/>
          </a:xfrm>
          <a:prstGeom prst="rect">
            <a:avLst/>
          </a:prstGeom>
          <a:noFill/>
          <a:ln w="9525">
            <a:noFill/>
            <a:miter lim="800000"/>
            <a:headEnd/>
            <a:tailEnd/>
          </a:ln>
        </p:spPr>
      </p:pic>
      <p:sp>
        <p:nvSpPr>
          <p:cNvPr id="21507" name="Rectangle 1"/>
          <p:cNvSpPr>
            <a:spLocks noChangeArrowheads="1"/>
          </p:cNvSpPr>
          <p:nvPr/>
        </p:nvSpPr>
        <p:spPr bwMode="auto">
          <a:xfrm>
            <a:off x="152400" y="3836988"/>
            <a:ext cx="9144000" cy="1138237"/>
          </a:xfrm>
          <a:prstGeom prst="rect">
            <a:avLst/>
          </a:prstGeom>
          <a:noFill/>
          <a:ln w="9525">
            <a:noFill/>
            <a:miter lim="800000"/>
            <a:headEnd/>
            <a:tailEnd/>
          </a:ln>
        </p:spPr>
        <p:txBody>
          <a:bodyPr anchor="ctr">
            <a:spAutoFit/>
          </a:bodyPr>
          <a:lstStyle/>
          <a:p>
            <a:pPr eaLnBrk="0" hangingPunct="0"/>
            <a:endParaRPr lang="en-US" sz="1200" b="1" u="sng" dirty="0">
              <a:latin typeface="Calibri" pitchFamily="34" charset="0"/>
              <a:cs typeface="Times New Roman" pitchFamily="18" charset="0"/>
            </a:endParaRPr>
          </a:p>
          <a:p>
            <a:pPr eaLnBrk="0" hangingPunct="0"/>
            <a:endParaRPr lang="en-US" sz="2800" b="1" dirty="0">
              <a:latin typeface="Comic Sans MS" pitchFamily="66" charset="0"/>
              <a:cs typeface="Times New Roman" pitchFamily="18" charset="0"/>
            </a:endParaRPr>
          </a:p>
          <a:p>
            <a:pPr eaLnBrk="0" hangingPunct="0"/>
            <a:endParaRPr lang="en-US" sz="2800" b="1" dirty="0">
              <a:latin typeface="Comic Sans MS" pitchFamily="66" charset="0"/>
              <a:cs typeface="Times New Roman" pitchFamily="18" charset="0"/>
            </a:endParaRPr>
          </a:p>
        </p:txBody>
      </p:sp>
      <p:sp>
        <p:nvSpPr>
          <p:cNvPr id="21508" name="Rectangle 1"/>
          <p:cNvSpPr>
            <a:spLocks noChangeArrowheads="1"/>
          </p:cNvSpPr>
          <p:nvPr/>
        </p:nvSpPr>
        <p:spPr bwMode="auto">
          <a:xfrm>
            <a:off x="0" y="3716338"/>
            <a:ext cx="9144000" cy="339725"/>
          </a:xfrm>
          <a:prstGeom prst="rect">
            <a:avLst/>
          </a:prstGeom>
          <a:noFill/>
          <a:ln w="9525">
            <a:noFill/>
            <a:miter lim="800000"/>
            <a:headEnd/>
            <a:tailEnd/>
          </a:ln>
        </p:spPr>
        <p:txBody>
          <a:bodyPr anchor="ctr">
            <a:spAutoFit/>
          </a:bodyPr>
          <a:lstStyle/>
          <a:p>
            <a:pPr eaLnBrk="0" hangingPunct="0"/>
            <a:r>
              <a:rPr lang="en-US" sz="1600" dirty="0">
                <a:latin typeface="Comic Sans MS" pitchFamily="66" charset="0"/>
                <a:cs typeface="Times New Roman" pitchFamily="18" charset="0"/>
              </a:rPr>
              <a:t>	</a:t>
            </a:r>
            <a:endParaRPr lang="en-US" sz="1200" b="1" dirty="0">
              <a:latin typeface="Comic Sans MS" pitchFamily="66" charset="0"/>
            </a:endParaRPr>
          </a:p>
        </p:txBody>
      </p:sp>
      <p:sp>
        <p:nvSpPr>
          <p:cNvPr id="21509" name="Rectangle 4"/>
          <p:cNvSpPr>
            <a:spLocks noChangeArrowheads="1"/>
          </p:cNvSpPr>
          <p:nvPr/>
        </p:nvSpPr>
        <p:spPr bwMode="auto">
          <a:xfrm>
            <a:off x="152400" y="1487488"/>
            <a:ext cx="8991600" cy="3062287"/>
          </a:xfrm>
          <a:prstGeom prst="rect">
            <a:avLst/>
          </a:prstGeom>
          <a:noFill/>
          <a:ln w="9525">
            <a:noFill/>
            <a:miter lim="800000"/>
            <a:headEnd/>
            <a:tailEnd/>
          </a:ln>
        </p:spPr>
        <p:txBody>
          <a:bodyPr anchor="ctr">
            <a:spAutoFit/>
          </a:bodyPr>
          <a:lstStyle/>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endParaRPr lang="en-US" sz="2000" dirty="0">
              <a:latin typeface="Comic Sans MS" pitchFamily="66" charset="0"/>
            </a:endParaRPr>
          </a:p>
          <a:p>
            <a:endParaRPr lang="en-US" sz="2000" dirty="0">
              <a:latin typeface="Comic Sans MS" pitchFamily="66" charset="0"/>
            </a:endParaRPr>
          </a:p>
          <a:p>
            <a:pPr eaLnBrk="0" hangingPunct="0"/>
            <a:endParaRPr lang="en-US" sz="2000" dirty="0"/>
          </a:p>
          <a:p>
            <a:pPr eaLnBrk="0" hangingPunct="0"/>
            <a:endParaRPr lang="en-US" sz="1900" dirty="0">
              <a:latin typeface="Comic Sans MS" pitchFamily="66" charset="0"/>
              <a:cs typeface="Times New Roman" pitchFamily="18" charset="0"/>
            </a:endParaRPr>
          </a:p>
        </p:txBody>
      </p:sp>
      <p:sp>
        <p:nvSpPr>
          <p:cNvPr id="45062" name="Rectangle 1"/>
          <p:cNvSpPr>
            <a:spLocks noChangeArrowheads="1"/>
          </p:cNvSpPr>
          <p:nvPr/>
        </p:nvSpPr>
        <p:spPr bwMode="auto">
          <a:xfrm>
            <a:off x="304800" y="89892"/>
            <a:ext cx="8458200" cy="6463308"/>
          </a:xfrm>
          <a:prstGeom prst="rect">
            <a:avLst/>
          </a:prstGeom>
          <a:noFill/>
          <a:ln w="9525">
            <a:noFill/>
            <a:miter lim="800000"/>
            <a:headEnd/>
            <a:tailEnd/>
          </a:ln>
        </p:spPr>
        <p:txBody>
          <a:bodyPr wrap="square" anchor="ctr">
            <a:spAutoFit/>
          </a:bodyPr>
          <a:lstStyle/>
          <a:p>
            <a:pPr algn="ctr" eaLnBrk="0" hangingPunct="0">
              <a:defRPr/>
            </a:pPr>
            <a:r>
              <a:rPr lang="en-US" sz="2800" b="1" dirty="0">
                <a:solidFill>
                  <a:schemeClr val="accent5">
                    <a:lumMod val="75000"/>
                  </a:schemeClr>
                </a:solidFill>
                <a:latin typeface="Comic Sans MS" pitchFamily="66" charset="0"/>
                <a:cs typeface="Times New Roman" pitchFamily="18" charset="0"/>
              </a:rPr>
              <a:t>Procedures for Accepting Cases</a:t>
            </a:r>
          </a:p>
          <a:p>
            <a:pPr algn="ctr" eaLnBrk="0" hangingPunct="0">
              <a:defRPr/>
            </a:pPr>
            <a:endParaRPr lang="en-US" dirty="0">
              <a:cs typeface="Arial" charset="0"/>
            </a:endParaRPr>
          </a:p>
          <a:p>
            <a:pPr eaLnBrk="0" hangingPunct="0">
              <a:buFontTx/>
              <a:buChar char="•"/>
              <a:defRPr/>
            </a:pPr>
            <a:r>
              <a:rPr lang="en-US" sz="1600" dirty="0">
                <a:cs typeface="Arial" charset="0"/>
              </a:rPr>
              <a:t>Sunshine Therapy Club will automatically accept referrals on your behalf </a:t>
            </a:r>
          </a:p>
          <a:p>
            <a:pPr eaLnBrk="0" hangingPunct="0">
              <a:defRPr/>
            </a:pPr>
            <a:r>
              <a:rPr lang="en-US" sz="1600" dirty="0">
                <a:cs typeface="Arial" charset="0"/>
              </a:rPr>
              <a:t>based on your availability and areas </a:t>
            </a:r>
            <a:r>
              <a:rPr lang="en-US" sz="1600" dirty="0" smtClean="0">
                <a:cs typeface="Arial" charset="0"/>
              </a:rPr>
              <a:t>served</a:t>
            </a:r>
            <a:endParaRPr lang="en-US" sz="1600" dirty="0">
              <a:cs typeface="Arial" charset="0"/>
            </a:endParaRPr>
          </a:p>
          <a:p>
            <a:pPr eaLnBrk="0" hangingPunct="0">
              <a:buFontTx/>
              <a:buChar char="•"/>
              <a:defRPr/>
            </a:pPr>
            <a:r>
              <a:rPr lang="en-US" sz="1600" dirty="0">
                <a:cs typeface="Arial" charset="0"/>
              </a:rPr>
              <a:t>STC will </a:t>
            </a:r>
            <a:r>
              <a:rPr lang="en-US" sz="1600" dirty="0" smtClean="0">
                <a:cs typeface="Arial" charset="0"/>
              </a:rPr>
              <a:t>email</a:t>
            </a:r>
            <a:r>
              <a:rPr lang="en-US" sz="1600" dirty="0">
                <a:cs typeface="Arial" charset="0"/>
              </a:rPr>
              <a:t> </a:t>
            </a:r>
            <a:r>
              <a:rPr lang="en-US" sz="1600" dirty="0" smtClean="0">
                <a:cs typeface="Arial" charset="0"/>
              </a:rPr>
              <a:t>your cases to you. Please check your email daily</a:t>
            </a:r>
            <a:endParaRPr lang="en-US" sz="1600" dirty="0">
              <a:cs typeface="Arial" charset="0"/>
            </a:endParaRPr>
          </a:p>
          <a:p>
            <a:pPr eaLnBrk="0" hangingPunct="0">
              <a:buFontTx/>
              <a:buChar char="•"/>
              <a:defRPr/>
            </a:pPr>
            <a:r>
              <a:rPr lang="en-US" sz="1600" dirty="0">
                <a:cs typeface="Arial" charset="0"/>
              </a:rPr>
              <a:t>STC initially emails </a:t>
            </a:r>
            <a:r>
              <a:rPr lang="en-US" sz="1600" dirty="0" smtClean="0">
                <a:cs typeface="Arial" charset="0"/>
              </a:rPr>
              <a:t>the </a:t>
            </a:r>
            <a:r>
              <a:rPr lang="en-US" sz="1600" b="1" dirty="0" smtClean="0">
                <a:cs typeface="Arial" charset="0"/>
              </a:rPr>
              <a:t>referral </a:t>
            </a:r>
            <a:r>
              <a:rPr lang="en-US" sz="1600" b="1" dirty="0">
                <a:cs typeface="Arial" charset="0"/>
              </a:rPr>
              <a:t>face </a:t>
            </a:r>
            <a:r>
              <a:rPr lang="en-US" sz="1600" b="1" dirty="0" smtClean="0">
                <a:cs typeface="Arial" charset="0"/>
              </a:rPr>
              <a:t>sheet</a:t>
            </a:r>
            <a:r>
              <a:rPr lang="en-US" sz="1600" dirty="0" smtClean="0">
                <a:cs typeface="Arial" charset="0"/>
              </a:rPr>
              <a:t>, which has </a:t>
            </a:r>
            <a:r>
              <a:rPr lang="en-US" sz="1600" dirty="0">
                <a:cs typeface="Arial" charset="0"/>
              </a:rPr>
              <a:t>basic identifying information, reason for referral, frequency, duration</a:t>
            </a:r>
            <a:r>
              <a:rPr lang="en-US" sz="1600" dirty="0" smtClean="0">
                <a:cs typeface="Arial" charset="0"/>
              </a:rPr>
              <a:t>, </a:t>
            </a:r>
            <a:r>
              <a:rPr lang="en-US" sz="1600" dirty="0">
                <a:cs typeface="Arial" charset="0"/>
              </a:rPr>
              <a:t>location of service, and the </a:t>
            </a:r>
            <a:r>
              <a:rPr lang="en-US" sz="1600" dirty="0" smtClean="0">
                <a:cs typeface="Arial" charset="0"/>
              </a:rPr>
              <a:t>service </a:t>
            </a:r>
            <a:r>
              <a:rPr lang="en-US" sz="1600" dirty="0">
                <a:cs typeface="Arial" charset="0"/>
              </a:rPr>
              <a:t>c</a:t>
            </a:r>
            <a:r>
              <a:rPr lang="en-US" sz="1600" dirty="0" smtClean="0">
                <a:cs typeface="Arial" charset="0"/>
              </a:rPr>
              <a:t>oordinator’s </a:t>
            </a:r>
            <a:r>
              <a:rPr lang="en-US" sz="1600" dirty="0">
                <a:cs typeface="Arial" charset="0"/>
              </a:rPr>
              <a:t>contact </a:t>
            </a:r>
            <a:r>
              <a:rPr lang="en-US" sz="1600" dirty="0" smtClean="0">
                <a:cs typeface="Arial" charset="0"/>
              </a:rPr>
              <a:t>information</a:t>
            </a:r>
            <a:endParaRPr lang="en-US" sz="1600" dirty="0">
              <a:cs typeface="Arial" charset="0"/>
            </a:endParaRPr>
          </a:p>
          <a:p>
            <a:pPr eaLnBrk="0" hangingPunct="0">
              <a:buFontTx/>
              <a:buChar char="•"/>
              <a:defRPr/>
            </a:pPr>
            <a:r>
              <a:rPr lang="en-US" sz="1600" b="1" dirty="0" smtClean="0">
                <a:cs typeface="Arial" charset="0"/>
              </a:rPr>
              <a:t>Providers </a:t>
            </a:r>
            <a:r>
              <a:rPr lang="en-US" sz="1600" b="1" dirty="0">
                <a:cs typeface="Arial" charset="0"/>
              </a:rPr>
              <a:t>should contact the family to schedule an initial </a:t>
            </a:r>
            <a:r>
              <a:rPr lang="en-US" sz="1600" b="1" dirty="0" smtClean="0">
                <a:cs typeface="Arial" charset="0"/>
              </a:rPr>
              <a:t>appointment </a:t>
            </a:r>
            <a:r>
              <a:rPr lang="en-US" sz="1600" b="1" dirty="0">
                <a:cs typeface="Arial" charset="0"/>
              </a:rPr>
              <a:t>within 24 hours of receiving the referral and document all contact efforts. </a:t>
            </a:r>
            <a:r>
              <a:rPr lang="en-US" sz="1600" b="1" dirty="0" smtClean="0">
                <a:cs typeface="Arial" charset="0"/>
              </a:rPr>
              <a:t>Providers should </a:t>
            </a:r>
            <a:r>
              <a:rPr lang="en-US" sz="1600" b="1" dirty="0">
                <a:cs typeface="Arial" charset="0"/>
              </a:rPr>
              <a:t>make every effort to deliver the initial </a:t>
            </a:r>
            <a:r>
              <a:rPr lang="en-US" sz="1600" b="1" dirty="0" smtClean="0">
                <a:cs typeface="Arial" charset="0"/>
              </a:rPr>
              <a:t>visit ASAP, but no later than </a:t>
            </a:r>
            <a:r>
              <a:rPr lang="en-US" sz="1600" b="1" dirty="0">
                <a:cs typeface="Arial" charset="0"/>
              </a:rPr>
              <a:t>7 calendar days of receiving the </a:t>
            </a:r>
            <a:r>
              <a:rPr lang="en-US" sz="1600" b="1" dirty="0" smtClean="0">
                <a:cs typeface="Arial" charset="0"/>
              </a:rPr>
              <a:t>referral </a:t>
            </a:r>
            <a:endParaRPr lang="en-US" sz="1600" b="1" dirty="0">
              <a:cs typeface="Arial" charset="0"/>
            </a:endParaRPr>
          </a:p>
          <a:p>
            <a:pPr eaLnBrk="0" hangingPunct="0">
              <a:buFontTx/>
              <a:buChar char="•"/>
              <a:defRPr/>
            </a:pPr>
            <a:r>
              <a:rPr lang="en-US" sz="1600" b="1" dirty="0">
                <a:solidFill>
                  <a:srgbClr val="FF0000"/>
                </a:solidFill>
                <a:cs typeface="Arial" charset="0"/>
              </a:rPr>
              <a:t>Once the initial visit is made</a:t>
            </a:r>
            <a:r>
              <a:rPr lang="en-US" sz="1600" b="1" dirty="0" smtClean="0">
                <a:solidFill>
                  <a:srgbClr val="FF0000"/>
                </a:solidFill>
                <a:cs typeface="Arial" charset="0"/>
              </a:rPr>
              <a:t>, immediately notify your supervisor </a:t>
            </a:r>
            <a:r>
              <a:rPr lang="en-US" sz="1600" b="1" dirty="0">
                <a:solidFill>
                  <a:srgbClr val="FF0000"/>
                </a:solidFill>
                <a:cs typeface="Arial" charset="0"/>
              </a:rPr>
              <a:t>of the start date </a:t>
            </a:r>
            <a:r>
              <a:rPr lang="en-US" sz="1600" b="1" dirty="0" smtClean="0">
                <a:solidFill>
                  <a:srgbClr val="FF0000"/>
                </a:solidFill>
                <a:cs typeface="Arial" charset="0"/>
              </a:rPr>
              <a:t>via </a:t>
            </a:r>
            <a:r>
              <a:rPr lang="en-US" sz="1600" b="1" dirty="0">
                <a:solidFill>
                  <a:srgbClr val="FF0000"/>
                </a:solidFill>
                <a:cs typeface="Arial" charset="0"/>
              </a:rPr>
              <a:t>text, email, or phone </a:t>
            </a:r>
            <a:r>
              <a:rPr lang="en-US" sz="1600" b="1" dirty="0" smtClean="0">
                <a:solidFill>
                  <a:srgbClr val="FF0000"/>
                </a:solidFill>
                <a:cs typeface="Arial" charset="0"/>
              </a:rPr>
              <a:t>call  OR SEND EMAIL TO: </a:t>
            </a:r>
            <a:r>
              <a:rPr lang="en-US" sz="1600" dirty="0" smtClean="0">
                <a:solidFill>
                  <a:srgbClr val="FF0000"/>
                </a:solidFill>
                <a:cs typeface="Arial" charset="0"/>
                <a:hlinkClick r:id="rId4"/>
              </a:rPr>
              <a:t>STARTDATES@SUNSHINETHERAPYCLUB.COM</a:t>
            </a:r>
            <a:endParaRPr lang="en-US" sz="1600" dirty="0" smtClean="0">
              <a:solidFill>
                <a:srgbClr val="FF0000"/>
              </a:solidFill>
              <a:cs typeface="Arial" charset="0"/>
            </a:endParaRPr>
          </a:p>
          <a:p>
            <a:pPr marL="342900" indent="-342900" eaLnBrk="0" hangingPunct="0">
              <a:defRPr/>
            </a:pPr>
            <a:r>
              <a:rPr lang="en-US" sz="1600" dirty="0" smtClean="0">
                <a:solidFill>
                  <a:srgbClr val="FF0000"/>
                </a:solidFill>
                <a:cs typeface="Arial" charset="0"/>
              </a:rPr>
              <a:t>If there is difficulty contacting the family, document all  attempts to reach family on </a:t>
            </a:r>
          </a:p>
          <a:p>
            <a:pPr marL="342900" indent="-342900" eaLnBrk="0" hangingPunct="0">
              <a:defRPr/>
            </a:pPr>
            <a:r>
              <a:rPr lang="en-US" sz="1600" dirty="0" smtClean="0">
                <a:solidFill>
                  <a:srgbClr val="FF0000"/>
                </a:solidFill>
                <a:cs typeface="Arial" charset="0"/>
              </a:rPr>
              <a:t>session notes, EMAIL DETAILS TO </a:t>
            </a:r>
            <a:r>
              <a:rPr lang="en-US" sz="1600" dirty="0" smtClean="0">
                <a:solidFill>
                  <a:srgbClr val="FF0000"/>
                </a:solidFill>
                <a:cs typeface="Arial" charset="0"/>
                <a:hlinkClick r:id="rId4"/>
              </a:rPr>
              <a:t>STARTDATES@SUNSHINETHERAPYCLUB.COM</a:t>
            </a:r>
            <a:r>
              <a:rPr lang="en-US" sz="1600" dirty="0" smtClean="0">
                <a:solidFill>
                  <a:srgbClr val="FF0000"/>
                </a:solidFill>
                <a:cs typeface="Arial" charset="0"/>
              </a:rPr>
              <a:t> </a:t>
            </a:r>
          </a:p>
          <a:p>
            <a:pPr marL="342900" indent="-342900" eaLnBrk="0" hangingPunct="0">
              <a:defRPr/>
            </a:pPr>
            <a:r>
              <a:rPr lang="en-US" sz="1600" b="1" dirty="0" smtClean="0">
                <a:solidFill>
                  <a:srgbClr val="FF0000"/>
                </a:solidFill>
                <a:cs typeface="Arial" charset="0"/>
              </a:rPr>
              <a:t>and notify your supervisor</a:t>
            </a:r>
            <a:endParaRPr lang="en-US" sz="1600" b="1" dirty="0">
              <a:solidFill>
                <a:srgbClr val="FF0000"/>
              </a:solidFill>
              <a:cs typeface="Arial" charset="0"/>
            </a:endParaRPr>
          </a:p>
          <a:p>
            <a:pPr eaLnBrk="0" hangingPunct="0">
              <a:buFontTx/>
              <a:buChar char="•"/>
              <a:defRPr/>
            </a:pPr>
            <a:r>
              <a:rPr lang="en-US" sz="1600" dirty="0">
                <a:cs typeface="Arial" charset="0"/>
              </a:rPr>
              <a:t>STC </a:t>
            </a:r>
            <a:r>
              <a:rPr lang="en-US" sz="1600" dirty="0" smtClean="0">
                <a:cs typeface="Arial" charset="0"/>
              </a:rPr>
              <a:t>will email  </a:t>
            </a:r>
            <a:r>
              <a:rPr lang="en-US" sz="1600" dirty="0">
                <a:cs typeface="Arial" charset="0"/>
              </a:rPr>
              <a:t>the </a:t>
            </a:r>
            <a:r>
              <a:rPr lang="en-US" sz="1600" dirty="0" smtClean="0">
                <a:cs typeface="Arial" charset="0"/>
              </a:rPr>
              <a:t>IFSP to you once we receive it(this could take a few weeks)</a:t>
            </a:r>
            <a:endParaRPr lang="en-US" sz="1600" dirty="0">
              <a:cs typeface="Arial" charset="0"/>
            </a:endParaRPr>
          </a:p>
          <a:p>
            <a:pPr eaLnBrk="0" hangingPunct="0">
              <a:buFontTx/>
              <a:buChar char="•"/>
              <a:defRPr/>
            </a:pPr>
            <a:r>
              <a:rPr lang="en-US" sz="1600" dirty="0" smtClean="0">
                <a:cs typeface="Arial" charset="0"/>
              </a:rPr>
              <a:t>If </a:t>
            </a:r>
            <a:r>
              <a:rPr lang="en-US" sz="1600" dirty="0">
                <a:cs typeface="Arial" charset="0"/>
              </a:rPr>
              <a:t>for some reason, </a:t>
            </a:r>
            <a:r>
              <a:rPr lang="en-US" sz="1600" dirty="0" smtClean="0">
                <a:cs typeface="Arial" charset="0"/>
              </a:rPr>
              <a:t>you believe </a:t>
            </a:r>
            <a:r>
              <a:rPr lang="en-US" sz="1600" dirty="0">
                <a:cs typeface="Arial" charset="0"/>
              </a:rPr>
              <a:t>that </a:t>
            </a:r>
            <a:r>
              <a:rPr lang="en-US" sz="1600" dirty="0" smtClean="0">
                <a:cs typeface="Arial" charset="0"/>
              </a:rPr>
              <a:t>you </a:t>
            </a:r>
            <a:r>
              <a:rPr lang="en-US" sz="1600" dirty="0">
                <a:cs typeface="Arial" charset="0"/>
              </a:rPr>
              <a:t>cannot remain on a case </a:t>
            </a:r>
            <a:r>
              <a:rPr lang="en-US" sz="1600" dirty="0" smtClean="0">
                <a:cs typeface="Arial" charset="0"/>
              </a:rPr>
              <a:t>that you </a:t>
            </a:r>
            <a:r>
              <a:rPr lang="en-US" sz="1600" dirty="0">
                <a:cs typeface="Arial" charset="0"/>
              </a:rPr>
              <a:t>have started</a:t>
            </a:r>
            <a:r>
              <a:rPr lang="en-US" sz="1600" dirty="0" smtClean="0">
                <a:cs typeface="Arial" charset="0"/>
              </a:rPr>
              <a:t>, you should </a:t>
            </a:r>
            <a:r>
              <a:rPr lang="en-US" sz="1600" dirty="0">
                <a:cs typeface="Arial" charset="0"/>
              </a:rPr>
              <a:t>speak directly </a:t>
            </a:r>
            <a:r>
              <a:rPr lang="en-US" sz="1600" dirty="0" smtClean="0">
                <a:cs typeface="Arial" charset="0"/>
              </a:rPr>
              <a:t>with your supervisor and </a:t>
            </a:r>
            <a:r>
              <a:rPr lang="en-US" sz="1600" dirty="0">
                <a:cs typeface="Arial" charset="0"/>
              </a:rPr>
              <a:t>follow up with written documentation. </a:t>
            </a:r>
            <a:r>
              <a:rPr lang="en-US" sz="1600" dirty="0" smtClean="0">
                <a:cs typeface="Arial" charset="0"/>
              </a:rPr>
              <a:t>You should </a:t>
            </a:r>
            <a:r>
              <a:rPr lang="en-US" sz="1600" dirty="0">
                <a:cs typeface="Arial" charset="0"/>
              </a:rPr>
              <a:t>provide </a:t>
            </a:r>
            <a:r>
              <a:rPr lang="en-US" sz="1600" dirty="0" smtClean="0">
                <a:cs typeface="Arial" charset="0"/>
              </a:rPr>
              <a:t>specific objective information, so </a:t>
            </a:r>
            <a:r>
              <a:rPr lang="en-US" sz="1600" dirty="0">
                <a:cs typeface="Arial" charset="0"/>
              </a:rPr>
              <a:t>that the </a:t>
            </a:r>
            <a:r>
              <a:rPr lang="en-US" sz="1600" dirty="0" smtClean="0">
                <a:cs typeface="Arial" charset="0"/>
              </a:rPr>
              <a:t>concerns </a:t>
            </a:r>
            <a:r>
              <a:rPr lang="en-US" sz="1600" dirty="0">
                <a:cs typeface="Arial" charset="0"/>
              </a:rPr>
              <a:t>can be appropriately addressed. </a:t>
            </a:r>
            <a:r>
              <a:rPr lang="en-US" sz="1600" dirty="0" smtClean="0">
                <a:cs typeface="Arial" charset="0"/>
              </a:rPr>
              <a:t>YOUR SUPERVISOR WILL ATTEMPT TO WORK WITH YOU BEFORE TRANSFERRING A CASE</a:t>
            </a:r>
            <a:endParaRPr lang="en-US" sz="1600" dirty="0">
              <a:cs typeface="Arial" charset="0"/>
            </a:endParaRPr>
          </a:p>
        </p:txBody>
      </p:sp>
      <p:sp>
        <p:nvSpPr>
          <p:cNvPr id="7" name="Slide Number Placeholder 6"/>
          <p:cNvSpPr>
            <a:spLocks noGrp="1"/>
          </p:cNvSpPr>
          <p:nvPr>
            <p:ph type="sldNum" sz="quarter" idx="12"/>
          </p:nvPr>
        </p:nvSpPr>
        <p:spPr/>
        <p:txBody>
          <a:bodyPr/>
          <a:lstStyle/>
          <a:p>
            <a:pPr>
              <a:defRPr/>
            </a:pPr>
            <a:fld id="{4F248988-FFCC-4A5A-B8B1-DCE47362F7B4}" type="slidenum">
              <a:rPr lang="en-US" smtClean="0"/>
              <a:pPr>
                <a:defRPr/>
              </a:pPr>
              <a:t>7</a:t>
            </a:fld>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C:\Documents and Settings\rita\Local Settings\Temporary Internet Files\Content.IE5\18ZWQGJN\MM900236472[1].gif"/>
          <p:cNvPicPr>
            <a:picLocks noChangeAspect="1" noChangeArrowheads="1" noCrop="1"/>
          </p:cNvPicPr>
          <p:nvPr/>
        </p:nvPicPr>
        <p:blipFill>
          <a:blip r:embed="rId3" cstate="print"/>
          <a:srcRect/>
          <a:stretch>
            <a:fillRect/>
          </a:stretch>
        </p:blipFill>
        <p:spPr bwMode="auto">
          <a:xfrm>
            <a:off x="7870825" y="141288"/>
            <a:ext cx="1066800" cy="990600"/>
          </a:xfrm>
          <a:prstGeom prst="rect">
            <a:avLst/>
          </a:prstGeom>
          <a:noFill/>
          <a:ln w="9525">
            <a:noFill/>
            <a:miter lim="800000"/>
            <a:headEnd/>
            <a:tailEnd/>
          </a:ln>
        </p:spPr>
      </p:pic>
      <p:sp>
        <p:nvSpPr>
          <p:cNvPr id="22531" name="Rectangle 1"/>
          <p:cNvSpPr>
            <a:spLocks noChangeArrowheads="1"/>
          </p:cNvSpPr>
          <p:nvPr/>
        </p:nvSpPr>
        <p:spPr bwMode="auto">
          <a:xfrm>
            <a:off x="152400" y="3836988"/>
            <a:ext cx="9144000" cy="1138237"/>
          </a:xfrm>
          <a:prstGeom prst="rect">
            <a:avLst/>
          </a:prstGeom>
          <a:noFill/>
          <a:ln w="9525">
            <a:noFill/>
            <a:miter lim="800000"/>
            <a:headEnd/>
            <a:tailEnd/>
          </a:ln>
        </p:spPr>
        <p:txBody>
          <a:bodyPr anchor="ctr">
            <a:spAutoFit/>
          </a:bodyPr>
          <a:lstStyle/>
          <a:p>
            <a:pPr eaLnBrk="0" hangingPunct="0"/>
            <a:endParaRPr lang="en-US" sz="1200" b="1" u="sng" dirty="0">
              <a:latin typeface="Calibri" pitchFamily="34" charset="0"/>
              <a:cs typeface="Times New Roman" pitchFamily="18" charset="0"/>
            </a:endParaRPr>
          </a:p>
          <a:p>
            <a:pPr eaLnBrk="0" hangingPunct="0"/>
            <a:endParaRPr lang="en-US" sz="2800" b="1" dirty="0">
              <a:latin typeface="Comic Sans MS" pitchFamily="66" charset="0"/>
              <a:cs typeface="Times New Roman" pitchFamily="18" charset="0"/>
            </a:endParaRPr>
          </a:p>
          <a:p>
            <a:pPr eaLnBrk="0" hangingPunct="0"/>
            <a:endParaRPr lang="en-US" sz="2800" b="1" dirty="0">
              <a:latin typeface="Comic Sans MS" pitchFamily="66" charset="0"/>
              <a:cs typeface="Times New Roman" pitchFamily="18" charset="0"/>
            </a:endParaRPr>
          </a:p>
        </p:txBody>
      </p:sp>
      <p:sp>
        <p:nvSpPr>
          <p:cNvPr id="22532" name="Rectangle 1"/>
          <p:cNvSpPr>
            <a:spLocks noChangeArrowheads="1"/>
          </p:cNvSpPr>
          <p:nvPr/>
        </p:nvSpPr>
        <p:spPr bwMode="auto">
          <a:xfrm>
            <a:off x="0" y="3716338"/>
            <a:ext cx="9144000" cy="339725"/>
          </a:xfrm>
          <a:prstGeom prst="rect">
            <a:avLst/>
          </a:prstGeom>
          <a:noFill/>
          <a:ln w="9525">
            <a:noFill/>
            <a:miter lim="800000"/>
            <a:headEnd/>
            <a:tailEnd/>
          </a:ln>
        </p:spPr>
        <p:txBody>
          <a:bodyPr anchor="ctr">
            <a:spAutoFit/>
          </a:bodyPr>
          <a:lstStyle/>
          <a:p>
            <a:pPr eaLnBrk="0" hangingPunct="0"/>
            <a:r>
              <a:rPr lang="en-US" sz="1600" dirty="0">
                <a:latin typeface="Comic Sans MS" pitchFamily="66" charset="0"/>
                <a:cs typeface="Times New Roman" pitchFamily="18" charset="0"/>
              </a:rPr>
              <a:t>	</a:t>
            </a:r>
            <a:endParaRPr lang="en-US" sz="1200" b="1" dirty="0">
              <a:latin typeface="Comic Sans MS" pitchFamily="66" charset="0"/>
            </a:endParaRPr>
          </a:p>
        </p:txBody>
      </p:sp>
      <p:sp>
        <p:nvSpPr>
          <p:cNvPr id="22533" name="Rectangle 4"/>
          <p:cNvSpPr>
            <a:spLocks noChangeArrowheads="1"/>
          </p:cNvSpPr>
          <p:nvPr/>
        </p:nvSpPr>
        <p:spPr bwMode="auto">
          <a:xfrm>
            <a:off x="152400" y="1487488"/>
            <a:ext cx="8991600" cy="3062287"/>
          </a:xfrm>
          <a:prstGeom prst="rect">
            <a:avLst/>
          </a:prstGeom>
          <a:noFill/>
          <a:ln w="9525">
            <a:noFill/>
            <a:miter lim="800000"/>
            <a:headEnd/>
            <a:tailEnd/>
          </a:ln>
        </p:spPr>
        <p:txBody>
          <a:bodyPr anchor="ctr">
            <a:spAutoFit/>
          </a:bodyPr>
          <a:lstStyle/>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pPr eaLnBrk="0" hangingPunct="0"/>
            <a:endParaRPr lang="en-US" sz="1900" b="1" dirty="0">
              <a:latin typeface="Comic Sans MS" pitchFamily="66" charset="0"/>
              <a:cs typeface="Times New Roman" pitchFamily="18" charset="0"/>
            </a:endParaRPr>
          </a:p>
          <a:p>
            <a:endParaRPr lang="en-US" sz="2000" dirty="0">
              <a:latin typeface="Comic Sans MS" pitchFamily="66" charset="0"/>
            </a:endParaRPr>
          </a:p>
          <a:p>
            <a:endParaRPr lang="en-US" sz="2000" dirty="0">
              <a:latin typeface="Comic Sans MS" pitchFamily="66" charset="0"/>
            </a:endParaRPr>
          </a:p>
          <a:p>
            <a:pPr eaLnBrk="0" hangingPunct="0"/>
            <a:endParaRPr lang="en-US" sz="2000" dirty="0"/>
          </a:p>
          <a:p>
            <a:pPr eaLnBrk="0" hangingPunct="0"/>
            <a:endParaRPr lang="en-US" sz="1900" dirty="0">
              <a:latin typeface="Comic Sans MS" pitchFamily="66" charset="0"/>
              <a:cs typeface="Times New Roman" pitchFamily="18" charset="0"/>
            </a:endParaRPr>
          </a:p>
        </p:txBody>
      </p:sp>
      <p:sp>
        <p:nvSpPr>
          <p:cNvPr id="47110" name="Rectangle 1"/>
          <p:cNvSpPr>
            <a:spLocks noChangeArrowheads="1"/>
          </p:cNvSpPr>
          <p:nvPr/>
        </p:nvSpPr>
        <p:spPr bwMode="auto">
          <a:xfrm>
            <a:off x="0" y="-169732"/>
            <a:ext cx="9144000" cy="7294305"/>
          </a:xfrm>
          <a:prstGeom prst="rect">
            <a:avLst/>
          </a:prstGeom>
          <a:noFill/>
          <a:ln w="9525">
            <a:noFill/>
            <a:miter lim="800000"/>
            <a:headEnd/>
            <a:tailEnd/>
          </a:ln>
        </p:spPr>
        <p:txBody>
          <a:bodyPr anchor="ctr">
            <a:spAutoFit/>
          </a:bodyPr>
          <a:lstStyle/>
          <a:p>
            <a:pPr algn="ctr" eaLnBrk="0" hangingPunct="0">
              <a:tabLst>
                <a:tab pos="4019550" algn="l"/>
              </a:tabLst>
              <a:defRPr/>
            </a:pPr>
            <a:r>
              <a:rPr lang="en-US" sz="2800" b="1" dirty="0">
                <a:solidFill>
                  <a:schemeClr val="accent5">
                    <a:lumMod val="75000"/>
                  </a:schemeClr>
                </a:solidFill>
                <a:latin typeface="Comic Sans MS" pitchFamily="66" charset="0"/>
                <a:cs typeface="Times New Roman" pitchFamily="18" charset="0"/>
              </a:rPr>
              <a:t>STC’s Good Faith Effort Policy</a:t>
            </a:r>
            <a:endParaRPr lang="en-US" sz="2800" b="1" dirty="0">
              <a:solidFill>
                <a:schemeClr val="accent5">
                  <a:lumMod val="75000"/>
                </a:schemeClr>
              </a:solidFill>
              <a:latin typeface="Comic Sans MS" pitchFamily="66" charset="0"/>
            </a:endParaRPr>
          </a:p>
          <a:p>
            <a:pPr eaLnBrk="0" hangingPunct="0">
              <a:tabLst>
                <a:tab pos="4019550" algn="l"/>
              </a:tabLst>
              <a:defRPr/>
            </a:pPr>
            <a:endParaRPr lang="en-US" dirty="0">
              <a:latin typeface="Comic Sans MS" pitchFamily="66" charset="0"/>
              <a:cs typeface="Times New Roman" pitchFamily="18" charset="0"/>
            </a:endParaRPr>
          </a:p>
          <a:p>
            <a:pPr eaLnBrk="0" hangingPunct="0">
              <a:buFont typeface="Arial" pitchFamily="34" charset="0"/>
              <a:buChar char="•"/>
              <a:tabLst>
                <a:tab pos="4019550" algn="l"/>
              </a:tabLst>
              <a:defRPr/>
            </a:pPr>
            <a:r>
              <a:rPr lang="en-US" sz="2400" b="1" dirty="0">
                <a:cs typeface="Arial" charset="0"/>
              </a:rPr>
              <a:t>I</a:t>
            </a:r>
            <a:r>
              <a:rPr lang="en-US" sz="2000" dirty="0">
                <a:cs typeface="Arial" charset="0"/>
              </a:rPr>
              <a:t>f you are having difficulty </a:t>
            </a:r>
            <a:r>
              <a:rPr lang="en-US" sz="2000" dirty="0" smtClean="0">
                <a:cs typeface="Arial" charset="0"/>
              </a:rPr>
              <a:t> </a:t>
            </a:r>
            <a:r>
              <a:rPr lang="en-US" sz="2000" dirty="0">
                <a:cs typeface="Arial" charset="0"/>
              </a:rPr>
              <a:t>contacting a new referral, please notify </a:t>
            </a:r>
          </a:p>
          <a:p>
            <a:pPr eaLnBrk="0" hangingPunct="0">
              <a:tabLst>
                <a:tab pos="4019550" algn="l"/>
              </a:tabLst>
              <a:defRPr/>
            </a:pPr>
            <a:r>
              <a:rPr lang="en-US" sz="2000" dirty="0" smtClean="0">
                <a:cs typeface="Arial" charset="0"/>
              </a:rPr>
              <a:t> your supervisor and the child’s service coordinator as soon as possible</a:t>
            </a:r>
          </a:p>
          <a:p>
            <a:pPr eaLnBrk="0" hangingPunct="0">
              <a:buFont typeface="Arial" pitchFamily="34" charset="0"/>
              <a:buChar char="•"/>
              <a:tabLst>
                <a:tab pos="4019550" algn="l"/>
              </a:tabLst>
              <a:defRPr/>
            </a:pPr>
            <a:r>
              <a:rPr lang="en-US" sz="2000" dirty="0" smtClean="0">
                <a:cs typeface="Arial" charset="0"/>
              </a:rPr>
              <a:t>Document your attempts to contact the family and service coordinator on session notes</a:t>
            </a:r>
          </a:p>
          <a:p>
            <a:pPr eaLnBrk="0" hangingPunct="0">
              <a:buFont typeface="Arial" pitchFamily="34" charset="0"/>
              <a:buChar char="•"/>
              <a:tabLst>
                <a:tab pos="4019550" algn="l"/>
              </a:tabLst>
              <a:defRPr/>
            </a:pPr>
            <a:r>
              <a:rPr lang="en-US" sz="2000" dirty="0" smtClean="0">
                <a:cs typeface="Arial" charset="0"/>
              </a:rPr>
              <a:t> You may drive by and leave a copy of a session note in the door requesting the family  contact you</a:t>
            </a:r>
          </a:p>
          <a:p>
            <a:pPr eaLnBrk="0" hangingPunct="0">
              <a:buFont typeface="Arial" pitchFamily="34" charset="0"/>
              <a:buChar char="•"/>
              <a:tabLst>
                <a:tab pos="4019550" algn="l"/>
              </a:tabLst>
              <a:defRPr/>
            </a:pPr>
            <a:r>
              <a:rPr lang="en-US" sz="2000" dirty="0" smtClean="0">
                <a:cs typeface="Arial" charset="0"/>
              </a:rPr>
              <a:t> After you do this a second time or attempt to call family repeatedly with no success, notify your supervisor and </a:t>
            </a:r>
            <a:r>
              <a:rPr lang="en-US" sz="2000" dirty="0" smtClean="0">
                <a:solidFill>
                  <a:schemeClr val="accent5">
                    <a:lumMod val="75000"/>
                  </a:schemeClr>
                </a:solidFill>
                <a:cs typeface="Arial" charset="0"/>
              </a:rPr>
              <a:t>request a final letter be sent to the family from the agency. Attempts to contact family must be documented on session notes. The state requires us to report all  service delay data</a:t>
            </a:r>
          </a:p>
          <a:p>
            <a:pPr eaLnBrk="0" hangingPunct="0">
              <a:buFont typeface="Arial" pitchFamily="34" charset="0"/>
              <a:buChar char="•"/>
              <a:tabLst>
                <a:tab pos="4019550" algn="l"/>
              </a:tabLst>
              <a:defRPr/>
            </a:pPr>
            <a:r>
              <a:rPr lang="en-US" sz="2000" dirty="0" smtClean="0">
                <a:cs typeface="Arial" charset="0"/>
              </a:rPr>
              <a:t>When you finally connect with the family for the initial visit-</a:t>
            </a:r>
          </a:p>
          <a:p>
            <a:pPr eaLnBrk="0" hangingPunct="0">
              <a:tabLst>
                <a:tab pos="4019550" algn="l"/>
              </a:tabLst>
              <a:defRPr/>
            </a:pPr>
            <a:r>
              <a:rPr lang="en-US" sz="2000" dirty="0" smtClean="0">
                <a:solidFill>
                  <a:srgbClr val="FF0000"/>
                </a:solidFill>
                <a:cs typeface="Arial" charset="0"/>
              </a:rPr>
              <a:t>DELAY REASON:FAMILY </a:t>
            </a:r>
            <a:r>
              <a:rPr lang="en-US" sz="2000" dirty="0" smtClean="0">
                <a:cs typeface="Arial" charset="0"/>
              </a:rPr>
              <a:t>must be written at the top of your session note -if the delay was due to lack of family contact or availability</a:t>
            </a:r>
          </a:p>
          <a:p>
            <a:pPr eaLnBrk="0" hangingPunct="0">
              <a:buFont typeface="Arial" pitchFamily="34" charset="0"/>
              <a:buChar char="•"/>
              <a:tabLst>
                <a:tab pos="4019550" algn="l"/>
              </a:tabLst>
              <a:defRPr/>
            </a:pPr>
            <a:r>
              <a:rPr lang="en-US" sz="2000" dirty="0" smtClean="0">
                <a:cs typeface="Arial" charset="0"/>
              </a:rPr>
              <a:t>If you are the reason the service was not started on time-</a:t>
            </a:r>
          </a:p>
          <a:p>
            <a:pPr eaLnBrk="0" hangingPunct="0">
              <a:tabLst>
                <a:tab pos="4019550" algn="l"/>
              </a:tabLst>
              <a:defRPr/>
            </a:pPr>
            <a:r>
              <a:rPr lang="en-US" sz="2000" dirty="0" smtClean="0">
                <a:cs typeface="Arial" charset="0"/>
              </a:rPr>
              <a:t> </a:t>
            </a:r>
            <a:r>
              <a:rPr lang="en-US" sz="2000" dirty="0" smtClean="0">
                <a:solidFill>
                  <a:srgbClr val="FF0000"/>
                </a:solidFill>
                <a:cs typeface="Arial" charset="0"/>
              </a:rPr>
              <a:t>DELAY REASON:PROVIDER </a:t>
            </a:r>
            <a:r>
              <a:rPr lang="en-US" sz="2000" dirty="0" smtClean="0">
                <a:cs typeface="Arial" charset="0"/>
              </a:rPr>
              <a:t>must be written at top of the initial session note</a:t>
            </a:r>
          </a:p>
          <a:p>
            <a:pPr eaLnBrk="0" hangingPunct="0">
              <a:buFont typeface="Arial" pitchFamily="34" charset="0"/>
              <a:buChar char="•"/>
              <a:tabLst>
                <a:tab pos="4019550" algn="l"/>
              </a:tabLst>
              <a:defRPr/>
            </a:pPr>
            <a:r>
              <a:rPr lang="en-US" sz="2000" dirty="0" smtClean="0">
                <a:cs typeface="Arial" charset="0"/>
              </a:rPr>
              <a:t> </a:t>
            </a:r>
            <a:r>
              <a:rPr lang="en-US" sz="2000" dirty="0" smtClean="0">
                <a:solidFill>
                  <a:schemeClr val="accent5">
                    <a:lumMod val="75000"/>
                  </a:schemeClr>
                </a:solidFill>
                <a:cs typeface="Arial" charset="0"/>
              </a:rPr>
              <a:t>After 2 consecutive no shows( interruption) with 2 session notes left at the family home, notify your supervisor &amp; service coordinator to request a final letter be sent out from the agency. </a:t>
            </a:r>
            <a:r>
              <a:rPr lang="en-US" sz="2000" u="sng" dirty="0" smtClean="0">
                <a:solidFill>
                  <a:schemeClr val="accent5">
                    <a:lumMod val="75000"/>
                  </a:schemeClr>
                </a:solidFill>
                <a:cs typeface="Arial" charset="0"/>
              </a:rPr>
              <a:t>Notify supervisor if family responds or not</a:t>
            </a:r>
          </a:p>
          <a:p>
            <a:pPr eaLnBrk="0" hangingPunct="0">
              <a:buFont typeface="Arial" pitchFamily="34" charset="0"/>
              <a:buChar char="•"/>
              <a:tabLst>
                <a:tab pos="4019550" algn="l"/>
              </a:tabLst>
              <a:defRPr/>
            </a:pPr>
            <a:r>
              <a:rPr lang="en-US" sz="2000" dirty="0" smtClean="0">
                <a:solidFill>
                  <a:srgbClr val="FF0000"/>
                </a:solidFill>
                <a:cs typeface="Arial" charset="0"/>
              </a:rPr>
              <a:t>The final letters give the family 5 days to respond or case is deferred from STC</a:t>
            </a:r>
            <a:endParaRPr lang="en-US" sz="2000" dirty="0">
              <a:solidFill>
                <a:srgbClr val="FF0000"/>
              </a:solidFill>
              <a:cs typeface="Arial" charset="0"/>
            </a:endParaRPr>
          </a:p>
          <a:p>
            <a:pPr eaLnBrk="0" hangingPunct="0">
              <a:tabLst>
                <a:tab pos="4019550" algn="l"/>
              </a:tabLst>
              <a:defRPr/>
            </a:pPr>
            <a:endParaRPr lang="en-US" sz="2000" dirty="0">
              <a:cs typeface="Arial" charset="0"/>
            </a:endParaRPr>
          </a:p>
          <a:p>
            <a:pPr eaLnBrk="0" hangingPunct="0">
              <a:tabLst>
                <a:tab pos="4019550" algn="l"/>
              </a:tabLst>
              <a:defRPr/>
            </a:pPr>
            <a:endParaRPr lang="en-US" dirty="0">
              <a:latin typeface="Comic Sans MS" pitchFamily="66" charset="0"/>
            </a:endParaRPr>
          </a:p>
        </p:txBody>
      </p:sp>
      <p:sp>
        <p:nvSpPr>
          <p:cNvPr id="7" name="Slide Number Placeholder 6"/>
          <p:cNvSpPr>
            <a:spLocks noGrp="1"/>
          </p:cNvSpPr>
          <p:nvPr>
            <p:ph type="sldNum" sz="quarter" idx="12"/>
          </p:nvPr>
        </p:nvSpPr>
        <p:spPr/>
        <p:txBody>
          <a:bodyPr/>
          <a:lstStyle/>
          <a:p>
            <a:pPr>
              <a:defRPr/>
            </a:pPr>
            <a:fld id="{3D021860-47B9-4C06-90AF-7723EFE69655}" type="slidenum">
              <a:rPr lang="en-US" smtClean="0"/>
              <a:pPr>
                <a:defRPr/>
              </a:pPr>
              <a:t>8</a:t>
            </a:fld>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2663</TotalTime>
  <Words>3427</Words>
  <Application>Microsoft Office PowerPoint</Application>
  <PresentationFormat>Letter Paper (8.5x11 in)</PresentationFormat>
  <Paragraphs>541</Paragraphs>
  <Slides>30</Slides>
  <Notes>30</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30</vt:i4>
      </vt:variant>
    </vt:vector>
  </HeadingPairs>
  <TitlesOfParts>
    <vt:vector size="33" baseType="lpstr">
      <vt:lpstr>Office Theme</vt:lpstr>
      <vt:lpstr>Acrobat Document</vt:lpstr>
      <vt:lpstr>Package</vt:lpstr>
      <vt:lpstr>Slide 0</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PROVIDER BILLING NUMBER</vt:lpstr>
      <vt:lpstr>Slide 28</vt:lpstr>
      <vt:lpstr>Slide 29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rita m. mcadams</dc:creator>
  <cp:lastModifiedBy>shirdan</cp:lastModifiedBy>
  <cp:revision>329</cp:revision>
  <dcterms:created xsi:type="dcterms:W3CDTF">2011-08-10T18:33:47Z</dcterms:created>
  <dcterms:modified xsi:type="dcterms:W3CDTF">2012-10-07T20:42:45Z</dcterms:modified>
</cp:coreProperties>
</file>